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39" r:id="rId1"/>
  </p:sldMasterIdLst>
  <p:notesMasterIdLst>
    <p:notesMasterId r:id="rId2"/>
  </p:notesMasterIdLst>
  <p:sldIdLst>
    <p:sldId id="361" r:id="rId3"/>
    <p:sldId id="362" r:id="rId4"/>
    <p:sldId id="259" r:id="rId5"/>
    <p:sldId id="367" r:id="rId6"/>
    <p:sldId id="368" r:id="rId7"/>
    <p:sldId id="369" r:id="rId8"/>
    <p:sldId id="370" r:id="rId9"/>
    <p:sldId id="261" r:id="rId10"/>
    <p:sldId id="263" r:id="rId11"/>
    <p:sldId id="352" r:id="rId12"/>
    <p:sldId id="413" r:id="rId13"/>
    <p:sldId id="353" r:id="rId14"/>
    <p:sldId id="266" r:id="rId15"/>
    <p:sldId id="414" r:id="rId16"/>
    <p:sldId id="268" r:id="rId17"/>
    <p:sldId id="292" r:id="rId18"/>
    <p:sldId id="296" r:id="rId19"/>
    <p:sldId id="299" r:id="rId20"/>
    <p:sldId id="269" r:id="rId21"/>
    <p:sldId id="366" r:id="rId22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0" y="-5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4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emf" /><Relationship Id="rId2" Type="http://schemas.openxmlformats.org/officeDocument/2006/relationships/image" Target="../media/image10.emf" /><Relationship Id="rId3" Type="http://schemas.openxmlformats.org/officeDocument/2006/relationships/image" Target="../media/image11.e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7.wmf" /></Relationships>
</file>

<file path=ppt/ink/ink1.xml><?xml version="1.0" encoding="utf-8"?>
<inkml:ink xmlns:xml="http://www.w3.org/XML/1998/namespace" xmlns:inkml="http://www.w3.org/2003/InkML">
  <inkml:definitions>
    <inkml:context xml:id="ctx0">
      <inkml:inkSource xml:id="inkSrc0">
        <inkml:traceFormat>
          <inkml:channel name="X" type="integer" min="0" max="1920" units="cm"/>
          <inkml:channel name="Y" type="integer" min="0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20-04-13T04:02:42.76600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11818 5821,'0'0,"0"-18,0 18,0 0,0 0,0 0,0 0,0-17,0 17,0 0,0 0,0 0,0 0,0 0,0 0,0 0,0 0,0 0,0 0,0 0,0 0,0 0,0 0,0 0,0 0,0 0,18 0,-18 0,0 0,17 0,-17 0,18 0,-18 0,18 0,-1 0,-17 0,18 0,0 0,-1 0,1 0,-18 0,17 0,1 0,0 0,-1-18,1 18,17 0,-17 0,0 0,-1 0,1-18,17 18,-17 0,-1-17,19 17,-19 0,1 0,0 0,17-18,-17 18,-1 0,1 0,-1 0,1 0,0 0,17 0,-17 0,-1 0,1 0,0 0,17 0,-18-18,19 18,-19 0,19 0,-19 0,19 0,-1-17,-18 17,19 0,-1 0,-17 0,17 0,-17 0,17 0,-17 0,-1 0,1 0,17 0,-17 0,17-18,-17 18,-1 0,19 0,-1 0,-18 0,19 0,-1 0,-17 0,17 0,-17-18,17 18,0 0,-17 0,17 0,-17 0,17 0,-17-17,-1 17,1 0,17 0,-17 0,-1 0,-17 0,18 0,0 0,-1-18,1 18,0 0,-1 0,1 0,0 0,-1 0,1 0,-1 0,1 0,0 0,-1 0,-17 0,18 0,0 0,-18 0,17 0,-17 0,0 0,0 0,0 0,0 0,0 0,0 0,0 0,0 0,0 0,0 0,0 0,0 0,0 0,0 0,-17-17,17 17,0 0,-18 0,18 0,0 0,-18 0,18 17,-17-17</inkml:trace>
  <inkml:trace contextRef="#ctx0" brushRef="#br0" timeOffset="5472">4992 7479,'0'0,"0"0,0 0,0 0,0 0,0 0,0 0,0 0,0 0,17 0,-17 0,0 0,0 0,0 0,18 0,-18 0,0 0,0 0,18 0,-18 0,17 18,-17-18,18 17,-18-17,18 18,-18-18,17 0,1 17,-18-17,18 0,-1 18,1-18,-1 18,1-18,0 0,-1 0,1 17,0-17,17 0,-17 0,17 18,-17-18,17 0,-18 0,19 0,-19 0,19 18,-19-18,19 0,-19 0,18 0,-17 17,17-17,-17 0,17 0,1 0,-19 0,18 0,-17 0,17 0,1 0,-19 0,19 0,-1 0,0 0,0 0,1 0,-1-17,0 17,1 0,16-18,-16 18,17-18,0 18,-18 0,18-17,0 17,0 0,-18-18,18 18,0 0,-18-18,18 18,-18 0,18 0,-18-17,1 17,17 0,-18-18,0 18,0 0,1-17,-1 17,0-18,1 18,-1-18,0 18,0 0,1-17,-19 17,19-18,-1 18,-18-18,19 18,-19-17,1 17,0 0,-1-18,1 18,0 0,-1-18,1 18,-18 0,17-17,-17 17,18 0,0-18,-18 18,17-17,-17 17,18 0,-18-18,18 18,-1-18,-17 18,18-17,0 17,-1-18,1 18,0-18,-18 18,17-17,1 17,-1-18,-17 18,18-18,0 18,-18-17,17 17,-17 0,18-18,-18 18,0 0,18-18,-18 18,0-17,0 17,0-18,0 18,0 0,0-17,17 17,-17-18,0 18,0 0,0-18,0 18,0 0,0-17,0 17,0 0,0 0,0-18,0 18,0 0,0 0,0 0,0 0,0 0,0 0,0 0,0 0,0 0,0 0,0 0,0 0,0 0,0 0,0 0,0 0</inkml:trace>
  <inkml:trace contextRef="#ctx0" brushRef="#br0" timeOffset="122263">4057 13494,'0'0,"0"0,0 0,0 0,-18 0,18 0,0 0,0 0,0 0,0 0,0 0,0 0,0 0,0 0,0 0,0 0,0 0,0-18,0 18,0 0,0 0,0 0,0 0,0 0,0 0,0 0,0 0,0 0,0 0,0 0,0 0,0 0,18 0,-18 0,18 0,-18 0,17 18,-17-18,18 0,0 0,-18 0,17 0,1 17,-1-17,1 0,0 0,-1 0,1 0,0 0,-18 0,17 0,1 0,0 0,-1 0,1 0,-1 0,1 0,0 0,-1 0,1 0,0 0,-1 0,1 0,0 0,-1 0,18 0,-17 0,0 0,17 0,-17 0,-1 0,19 0,-19 0,1 0,17 0,-17 0,17 0,-17 0,17-17,0 17,-17 0,17 0,0 0,-17 0,17-18,1 18,-1 0,0 0,18-18,-18 18,1 0,17 0,-18-17,18 17,-18 0,18 0,-18 0,18 0,-18 0,1 0,17 0,-18-18,0 18,18 0,-18 0,1 0,-1 0,0-17,1 17,-1 0,0 0,0 0,1 0,-19 0,19 0,-1 0,0 0,0 0,1 0,-19 0,19 0,-1 0,0 0,0 0,1 0,-1 0,0 0,1 0,-1 0,-18 0,19 0,-1 0,0 17,1-17,-19 0,18 0,1 0,-1 0,-17 0,17 0,0 0,0 0,-17 0,17 0,1 0,-1 0,-17 0,17 0,0-17,0 17,1 0,-1-18,0 18,1-18,-1 18,0 0,0 0,1 0,-1-17,0 17,-17 0,17 0,0 0,1 0,-1 0,0 0,1 0,-1 0,-18 0,19 0,-1 0,0 0,-17 0,17 0,0 0,1 0,-1 0,0 0,1 0,16-18,-16 18,17 0,-18-18,0 18,18 0,-18 0,18-17,-17 17,17 0,-1 0,-16 0,17 0,-18-18,18 18,0 0,-18-18,18 18,0-17,-18 17,18-18,0 18,-18-17,18 17,0-18,-18 18,1 0,17-18,-18 18,0-17,0 17,-17 0,17 0,1 0,-19 0,1 0,0 0,-18 0,17 17,-17 1,0-18,0 18,0-18</inkml:trace>
  <inkml:trace contextRef="#ctx0" brushRef="#br0" timeOffset="145349">11430 13229,'0'0,"0"0,0 0,0-17,0 17,0 0,0 0,0 0,0 0,0 0,0 0,0 0,0 0,0 0,0 0,0 0,0 0,0 0,0 0,0 0,0 0,0 0,0 0,0 0,0 0,0 0,0 0,0 0,0 0,0 0,0 0,0 0,0 0,18 0,-18-18,0 18,17 0,-17 0,0 0,0 0,18 0,-18 0,0 0,18 0,-18 0,0 0,17 0,-17 0,0 0,18 18,-18-18,0 0,17 0,-17 0,18 0,-18 0,18 0,-18 0,17 0,-17 0,18 0,-18 0,18 0,-18 0,17 0,-17 0,18 0,-18 0,18 0,-18 0,17 0,-17 0,18 0,-18 0,18 0,-18 0,17 0,-17 0,18 0,-18 0,17 0,1 0,-18 0,18 0,-18 0,17 0,-17 0,18 0,-18 0,18 0,-18 0,17 0,-17 0,0 0,18 0,-18 0,0 0,0 0,18 0,-18 0,0 0,17 0,-17 0,0 0,18 0,-18 0,0 0,17 0,-17 0,0 0,0 0,0 0,18 0,-18 0,0 0,0 0,0 0,0 0,0 0,18 0,-18 0,0 0,0 0,0 0,0 0,0 0,0 0,0 0,0 0,0 0,0 0,0 0,0 0,0 0,0 0,0 0,0 0,0 0,0 0,0 0,0 0,0 0,0 0,0 0,0 0,0 0,0-18,0 18,0 0,0 0,0 0,0 0,0 0,0 0,0 0,0 0,0 0,-18 18,18-18</inkml:trace>
  <inkml:trace contextRef="#ctx0" brushRef="#br0" timeOffset="149760">11501 13194,'0'0,"0"0,0 0,0 0,0 0,0 0,0 0,0 0,0 0,0 0,0 0,0 0,0 0,0 0,0 0,0 0,0 0,0 0,0 0,0 0,0 0,0 0,17 0,-17 0,18 0,-18 0,17 0,1 0,-18 0,18 0,-1 0,-17 0,18 0,0 0,-18 0,17 0,-17 0,18 0,-18 0,0 0,18 0,-18 0,17 0,-17 0,0 0,18-18,-18 18,0 0,18 0,-18 0,17 0,-17 0,18-17,-1 17,-17 0,18-18,0 18,-1 0,-17 0,18 0,0 0,-18 0,17 0,-17-18,18 18,0 0,-18 0,17 0,-17 0,18 0,-18 0,17 0,1 0,-18 0,18 0,-18 0,17 0,-17 0,18 0,-18 0,18 0,-1 0,-17 0,18 0,0 0,-18 0,17 0,1 0,-1 0,-17 0,18 0,0 0,-1 0,-17 0,18 0,0 0,-1 0,-17 0,18 0,0 0,-18 0,17 18,-17-18,18 0,-18 0,18 0,-18 0,17 0,-17 0,18 0,-18 0,0 0,17 0,-17 0,18 0,-18 0,0 0,18 0,-18 0,17 0,-17 0,0 0,18 0,-18 0,18 0,-18 18,17-18,-17 0,18 0,-18 0,18 0,-18 0,17 0,-17 0,0 0,18 0,-18 0,17 0,-17 0,18 0,-18 0,18 17,-18-17,17 0,-17 0,18 0,-18 0,18 0,-18 0,17 0,-17 0,18 0,-18 18,18-18,-1 0,-17 0,18 0,-18 0,17 0,-17 0,18 0,0 0,-18 0,17 0,-17 0,18 0,0 0,-18 0,17 0,-17 0,18 0,0 0,-18 0,17 0,1 0,-18 0,18 0,-18 0,17 0,1 0,-18 0,17 0,-17 0,18 0,-18 0,18 0,-1 0,-17 0,18 0,-18 0,18 0,-18 0,17 0,-17 0,18 0,-18 0,18 0,-18 0,17 0,1 0,-18 0,17 0,1 0,-18 0,18 0,-1 0,1 0,0 0,-18 0,17 0,1 0,0 0,-1 0,1 0,-1 0,-17 0,18 0,0 0,-1 0,1 0,0 0,-1 0,1 0,0 0,-1 0,1 0,0 0,-1 0,1 0,-1 0,19 0,-19-18,1 18,0 0,17 0,-17 0,-1 0,1 0,-1 0,1 0,0 0,-1-17,1 17,17 0,-17 0,0 0,-1 0,1 0,-1 0,1 0,0 0,-1 0,1 0,0-18,-1 18,1 0,0 0,-1 0,-17 0,18 0,0 0,-1 0,-17 0,18 0,-1 0,-17 0,18 0,0 0,-18 0,17 0,1 0,0 0,-18 0,17 0,1-18,-18 18,18 0,-1 0,1 0,-1 0,1 0,-18 0,18 0,-1 0,1 0,0 0,-1 0,-17 0,18-17,0 17,-1 0,1 0,-1 0,1 0,0 0,-1 0,1 0,-18 0,18 0,-1 0,1 0,0 0,-1 0,1 0,0 0,-18 0,17 0,1 0,-1 0,1 0,-18 0,18 0,-1 0,1 0,-18 0,18 0,-1 0,-17 0,18 0,0 0,-18 0,17 0,-17 0,18 0,-1 0,-17 0,18 0,-18 0,18 0,-18 0,17 0,-17 0,18 0,0 0,-18 0,17 0,-17 0,18 0,0 0,-18 0,17 0,1 0,-1 0,-17 0,18 0,0 0,-1 0,-17 0,18 0,0 0,-1 0,-17 0,18 0,0 0,-1 0,-17 0,18 17,0-17,-1 0,-17 0,18 0,-1 0,1 0,0 0,-1 0,1 0,0 0,-1 0,1 0,0 0,-1 0,1 0,-1 0,1 0,0 0,-1 0,1 0,17 0,-17 0,0 0,-1 0,1 0,-1-17,1 17,0 0,-1 0,1 0,0 0,-1 0,1 0,0 0,-1 0,1 0,0 0,-1 0,-17 0,18 0,-1 0,1 0,0 0,-1 0,1 0,0 0,-18 0,17 0,1 0,-18 0,18 0,-1 0,-17 0,18 0,-1 0,-17 0,18 0,-18 0,18 0,-1 0,-17 0,18 0,0 0,-18 0,17 0,-17 0,18 0,0 0,-1 0,-17 0,18 0,-1 0,-17 0,18-18,0 18,-1 0,1 0,-18 0,18 0,-1 0,1 0,0 0,-1 0,1 0,0 0,-1 0,1 0,-1 0,1 0,0 0,-1 0,19 0,-19 0,1 0,0 0,17 0,-18 0,1 0,0 0,-1 0,19 0,-19 0,1 0,0 0,-1 0,1 0,-1 0,1 0,0 0</inkml:trace>
</inkml:ink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DAE7D2B1-61FD-4C7F-B689-CC5339D0658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E24D067D-395F-45B5-88C1-0C95DDC1768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xmlns="" id="{8381CC5A-8C21-4739-B275-9A698FEC637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xmlns="" id="{BEE762F6-3C86-45B3-9A89-16AB1E45A15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xmlns="" id="{00D2869D-3AF2-4D73-B5B4-828E638B97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xmlns="" id="{32DCEA42-0CE7-4E59-8214-8386035DB1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823679-AB86-4D91-A81F-0ADC523222F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0219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23679-AB86-4D91-A81F-0ADC523222FE}" type="slidenum">
              <a:rPr lang="en-US" altLang="zh-CN" smtClean="0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762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幻灯片图像占位符 1">
            <a:extLst>
              <a:ext uri="{FF2B5EF4-FFF2-40B4-BE49-F238E27FC236}">
                <a16:creationId xmlns:a16="http://schemas.microsoft.com/office/drawing/2014/main" xmlns="" id="{26ECCB79-E51E-4E22-AF9E-A5F9B0AD04E7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/>
      </p:sp>
      <p:sp>
        <p:nvSpPr>
          <p:cNvPr id="20482" name="文本占位符 2">
            <a:extLst>
              <a:ext uri="{FF2B5EF4-FFF2-40B4-BE49-F238E27FC236}">
                <a16:creationId xmlns:a16="http://schemas.microsoft.com/office/drawing/2014/main" xmlns="" id="{A8AA0539-0E3D-4F27-AB3B-A726C0DB57D8}"/>
              </a:ext>
            </a:extLst>
          </p:cNvPr>
          <p:cNvSpPr>
            <a:spLocks noGrp="1" noChangeArrowheads="1"/>
          </p:cNvSpPr>
          <p:nvPr>
            <p:ph type="body" idx="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483" name="灯片编号占位符 3">
            <a:extLst>
              <a:ext uri="{FF2B5EF4-FFF2-40B4-BE49-F238E27FC236}">
                <a16:creationId xmlns:a16="http://schemas.microsoft.com/office/drawing/2014/main" xmlns="" id="{01AB3625-613C-46A1-AD4F-7F26AD506A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926246E-9FD9-4DDE-9BDB-44B96FCE942A}" type="slidenum">
              <a:rPr lang="zh-CN" altLang="en-US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928314793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6">
            <a:extLst>
              <a:ext uri="{FF2B5EF4-FFF2-40B4-BE49-F238E27FC236}">
                <a16:creationId xmlns:a16="http://schemas.microsoft.com/office/drawing/2014/main" xmlns="" id="{3580A315-BE05-437A-BAF1-B1FF63DAB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688" y="7938"/>
            <a:ext cx="12296776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15669AF-6040-4358-A5A4-E1332CA046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656"/>
            <a:ext cx="3089366" cy="78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7669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A6357AF-6F25-485D-B9F7-D19F82DE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0DC8D5E-BB4A-480E-A6E6-2656B727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5A4199-BEA5-49F8-9435-8EBF0155C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186E2-13C4-4948-BC62-F66030C285E8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581155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FE290FB7-4558-4979-B2CC-1A5B7E3248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2A19D254-E821-4D2D-A4E7-D5CFC366EA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41479544-726E-4B3E-A948-004AEDA4B6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B4E9E-E851-4DE8-872F-F95D5DCC7094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80659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8EBEEAD-53F9-4629-B25C-96C76F1C67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A0B245D-E8FE-4668-AD24-1D95469DC4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1ACFB89-9C8D-463D-8AFC-323F72A0B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AC3BD-EDEC-4931-9E51-8548F7A241F8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133439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02167" y="381001"/>
            <a:ext cx="11387667" cy="56419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21B66EC0-C730-46A0-956F-FF56DC83B5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0E202CE0-811A-4EAF-877E-854E1ADD4A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FE19AAD-486F-4CEA-B94A-EB552D1F03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9DB9D-4D7E-47CE-A74A-32BB3D26C790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4231097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172589520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1346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xAndObj">
  <p:cSld name="1_标题，文本与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978AD92-6354-469E-B44B-9AB9C774B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9C47547-BE9D-4E01-B71D-D8E91D7D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8FFA0F2-88E2-47DE-B687-B378224C8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E2805-55D5-4972-9646-9209EF03A64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25700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4.png" /><Relationship Id="rId11" Type="http://schemas.openxmlformats.org/officeDocument/2006/relationships/image" Target="../media/image5.png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F40BFBE4-8E6D-4C19-8D6A-F866EC0FA8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6E90E131-646D-4CED-AFE8-204550CF86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7A8EF9-4596-4B6E-91B6-889BED51BE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8664A3B-AB38-416B-990C-3F2AE2E5B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678E243-C5ED-49EC-A897-C3FF6A80B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D10BF137-C90D-4CE6-B551-F7DB2FC87AC1}" type="slidenum">
              <a:rPr lang="en-US" altLang="zh-CN" smtClean="0"/>
              <a:t>‹#›</a:t>
            </a:fld>
            <a:endParaRPr lang="en-US" altLang="zh-CN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0416480" y="6093296"/>
            <a:ext cx="1431925" cy="430213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5204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</p:sldLayoutIdLst>
  <p:transition/>
  <p:timing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oleObject" Target="../embeddings/oleObject4.bin" TargetMode="Internal" /><Relationship Id="rId3" Type="http://schemas.openxmlformats.org/officeDocument/2006/relationships/image" Target="../media/image17.wmf" /><Relationship Id="rId4" Type="http://schemas.openxmlformats.org/officeDocument/2006/relationships/customXml" Target="../ink/ink1.xml" /><Relationship Id="rId5" Type="http://schemas.openxmlformats.org/officeDocument/2006/relationships/vmlDrawing" Target="../drawings/vmlDrawing2.v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tags" Target="../tags/tag1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tags" Target="../tags/tag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Relationship Id="rId3" Type="http://schemas.openxmlformats.org/officeDocument/2006/relationships/tags" Target="../tags/tag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6.png" /><Relationship Id="rId4" Type="http://schemas.microsoft.com/office/2007/relationships/hdphoto" Target="../media/image7.wdp" /><Relationship Id="rId5" Type="http://schemas.microsoft.com/office/2007/relationships/hdphoto" Target="../media/image8.wdp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oleObject" Target="../embeddings/oleObject1.bin" TargetMode="Internal" /><Relationship Id="rId4" Type="http://schemas.openxmlformats.org/officeDocument/2006/relationships/image" Target="../media/image9.emf" /><Relationship Id="rId5" Type="http://schemas.openxmlformats.org/officeDocument/2006/relationships/oleObject" Target="../embeddings/oleObject2.bin" TargetMode="Internal" /><Relationship Id="rId6" Type="http://schemas.openxmlformats.org/officeDocument/2006/relationships/image" Target="../media/image10.emf" /><Relationship Id="rId7" Type="http://schemas.openxmlformats.org/officeDocument/2006/relationships/oleObject" Target="../embeddings/oleObject3.bin" TargetMode="Internal" /><Relationship Id="rId8" Type="http://schemas.openxmlformats.org/officeDocument/2006/relationships/image" Target="../media/image11.emf" /><Relationship Id="rId9" Type="http://schemas.openxmlformats.org/officeDocument/2006/relationships/vmlDrawing" Target="../drawings/vmlDrawing1.v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hyperlink" Target="http://sports.sina.com.cn/k/p/2005-05-23/11331575005.shtml" TargetMode="External" /><Relationship Id="rId3" Type="http://schemas.openxmlformats.org/officeDocument/2006/relationships/image" Target="../media/image12.jpeg" /><Relationship Id="rId4" Type="http://schemas.openxmlformats.org/officeDocument/2006/relationships/image" Target="../media/image13.pn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7B0C57E-D705-4CF4-BB1D-3A1BD8612A54}"/>
              </a:ext>
            </a:extLst>
          </p:cNvPr>
          <p:cNvSpPr/>
          <p:nvPr/>
        </p:nvSpPr>
        <p:spPr>
          <a:xfrm>
            <a:off x="364145" y="2316540"/>
            <a:ext cx="123612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15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直方图（</a:t>
            </a:r>
            <a:r>
              <a:rPr lang="en-US" altLang="zh-CN" sz="115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1</a:t>
            </a:r>
            <a:r>
              <a:rPr lang="zh-CN" altLang="en-US" sz="11500" b="1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）</a:t>
            </a:r>
            <a:endParaRPr lang="zh-CN" altLang="en-US" sz="11500" b="1" cap="none" spc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xmlns="" id="{DF31B795-2888-4E14-9464-C07756B46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91" y="956949"/>
            <a:ext cx="7471917" cy="76944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44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4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．计算最大值和最小值的差 </a:t>
            </a:r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xmlns="" id="{2920CB60-42C3-477D-AE23-9C5FC2B06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97" y="1787945"/>
            <a:ext cx="1200980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在下面的数据中，最小值是</a:t>
            </a:r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149</a:t>
            </a:r>
            <a:r>
              <a:rPr lang="zh-CN" altLang="en-US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，最大值是</a:t>
            </a:r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172</a:t>
            </a:r>
            <a:r>
              <a:rPr lang="zh-CN" altLang="en-US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，它们的差是</a:t>
            </a:r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，说明身高的变化范围是</a:t>
            </a:r>
            <a:r>
              <a:rPr lang="en-US" altLang="zh-CN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 cm</a:t>
            </a:r>
            <a:r>
              <a:rPr lang="zh-CN" altLang="en-US" sz="36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BAF36EE1-CAE1-407B-9853-BE5681BB5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341324"/>
            <a:ext cx="725884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158  158  160  168  159  159  151  158  159  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168  158  154  158  154  169  158  158  158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159  167  170  153  160  160  159  159  160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149  163  163  162  172  161  153  156  162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162  163  157  162  162  161  157  157  164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155  156  165  166  156  154  166  164  165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156  157  153  165  159  157  155  164  156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16C4D94-E5EF-4F5C-9B43-9B1C3365C534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3793" name="Text Box 12">
            <a:extLst>
              <a:ext uri="{FF2B5EF4-FFF2-40B4-BE49-F238E27FC236}">
                <a16:creationId xmlns:a16="http://schemas.microsoft.com/office/drawing/2014/main" xmlns="" id="{B80D7D27-E0F1-43B3-8758-6D60AA46C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030069"/>
            <a:ext cx="1536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分组</a:t>
            </a:r>
          </a:p>
        </p:txBody>
      </p:sp>
      <p:sp>
        <p:nvSpPr>
          <p:cNvPr id="40973" name="Text Box 13">
            <a:extLst>
              <a:ext uri="{FF2B5EF4-FFF2-40B4-BE49-F238E27FC236}">
                <a16:creationId xmlns:a16="http://schemas.microsoft.com/office/drawing/2014/main" xmlns="" id="{155C352B-3C0B-4C43-B5C3-E0B543B14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4978" y="1082675"/>
            <a:ext cx="2622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149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152</a:t>
            </a:r>
          </a:p>
        </p:txBody>
      </p:sp>
      <p:sp>
        <p:nvSpPr>
          <p:cNvPr id="40974" name="Text Box 14">
            <a:extLst>
              <a:ext uri="{FF2B5EF4-FFF2-40B4-BE49-F238E27FC236}">
                <a16:creationId xmlns:a16="http://schemas.microsoft.com/office/drawing/2014/main" xmlns="" id="{5A6A20B1-98AF-481C-B27C-9E00C2B9F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891" y="1066800"/>
            <a:ext cx="2951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152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155</a:t>
            </a:r>
          </a:p>
        </p:txBody>
      </p:sp>
      <p:sp>
        <p:nvSpPr>
          <p:cNvPr id="40975" name="Text Box 15">
            <a:extLst>
              <a:ext uri="{FF2B5EF4-FFF2-40B4-BE49-F238E27FC236}">
                <a16:creationId xmlns:a16="http://schemas.microsoft.com/office/drawing/2014/main" xmlns="" id="{75FFE16C-5D48-427A-A1C0-3651769EE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15" y="1643063"/>
            <a:ext cx="2592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155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158</a:t>
            </a:r>
          </a:p>
        </p:txBody>
      </p:sp>
      <p:sp>
        <p:nvSpPr>
          <p:cNvPr id="40976" name="Text Box 16">
            <a:extLst>
              <a:ext uri="{FF2B5EF4-FFF2-40B4-BE49-F238E27FC236}">
                <a16:creationId xmlns:a16="http://schemas.microsoft.com/office/drawing/2014/main" xmlns="" id="{B1A9B133-47A4-46C0-AD79-C05D4FF14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740" y="1643063"/>
            <a:ext cx="25923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158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161</a:t>
            </a:r>
          </a:p>
        </p:txBody>
      </p:sp>
      <p:sp>
        <p:nvSpPr>
          <p:cNvPr id="40977" name="Text Box 17">
            <a:extLst>
              <a:ext uri="{FF2B5EF4-FFF2-40B4-BE49-F238E27FC236}">
                <a16:creationId xmlns:a16="http://schemas.microsoft.com/office/drawing/2014/main" xmlns="" id="{6FE5D2A5-4F2F-4185-AA0F-095FEEFBA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129" y="1651000"/>
            <a:ext cx="2879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161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164</a:t>
            </a:r>
          </a:p>
        </p:txBody>
      </p:sp>
      <p:sp>
        <p:nvSpPr>
          <p:cNvPr id="40978" name="Text Box 18">
            <a:extLst>
              <a:ext uri="{FF2B5EF4-FFF2-40B4-BE49-F238E27FC236}">
                <a16:creationId xmlns:a16="http://schemas.microsoft.com/office/drawing/2014/main" xmlns="" id="{E91FF668-5F40-49EE-B02E-A6550D946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853" y="2270125"/>
            <a:ext cx="29511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164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167</a:t>
            </a:r>
          </a:p>
        </p:txBody>
      </p:sp>
      <p:sp>
        <p:nvSpPr>
          <p:cNvPr id="40979" name="Text Box 19">
            <a:extLst>
              <a:ext uri="{FF2B5EF4-FFF2-40B4-BE49-F238E27FC236}">
                <a16:creationId xmlns:a16="http://schemas.microsoft.com/office/drawing/2014/main" xmlns="" id="{612A93E7-E9DB-4283-9E27-C689A29F8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8741" y="2249488"/>
            <a:ext cx="2879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167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170</a:t>
            </a:r>
          </a:p>
        </p:txBody>
      </p:sp>
      <p:sp>
        <p:nvSpPr>
          <p:cNvPr id="40980" name="Text Box 20">
            <a:extLst>
              <a:ext uri="{FF2B5EF4-FFF2-40B4-BE49-F238E27FC236}">
                <a16:creationId xmlns:a16="http://schemas.microsoft.com/office/drawing/2014/main" xmlns="" id="{1942255A-2B64-42D3-A38D-9E2629C92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5890" y="2209800"/>
            <a:ext cx="25923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170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800000"/>
                </a:solidFill>
                <a:ea typeface="楷体_GB2312" pitchFamily="49" charset="-122"/>
              </a:rPr>
              <a:t>＜</a:t>
            </a:r>
            <a:r>
              <a:rPr lang="en-US" altLang="zh-CN" sz="2800" b="1">
                <a:solidFill>
                  <a:srgbClr val="800000"/>
                </a:solidFill>
                <a:ea typeface="楷体_GB2312" pitchFamily="49" charset="-122"/>
              </a:rPr>
              <a:t>173</a:t>
            </a:r>
          </a:p>
        </p:txBody>
      </p:sp>
      <p:sp>
        <p:nvSpPr>
          <p:cNvPr id="40981" name="Text Box 21">
            <a:extLst>
              <a:ext uri="{FF2B5EF4-FFF2-40B4-BE49-F238E27FC236}">
                <a16:creationId xmlns:a16="http://schemas.microsoft.com/office/drawing/2014/main" xmlns="" id="{79A056C7-F54C-43E2-A215-74F124549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539" y="2867025"/>
            <a:ext cx="75914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solidFill>
                  <a:srgbClr val="000099"/>
                </a:solidFill>
              </a:rPr>
              <a:t>这样分组合理吗？为什么？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748D3AF2-76C7-4167-8818-71C4EF9F2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1706" y="3868172"/>
            <a:ext cx="725884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158  158  160  168  159  159  151  158  159  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168  158  154  158  154  169  158  158  158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159  167  170  153  160  160  159  159  160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149  163  163  162  172  161  153  156  162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162  163  157  162  162  161  157  157  164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155  156  165  166  156  154  166  164  165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156  157  153  165  159  157  155  164  156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308D8D3-4A2C-41DC-8E54-268156E12B99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xmlns="" id="{8ED5343B-FBCF-4F58-B403-1D9ABD973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791" y="790716"/>
            <a:ext cx="1191299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zh-CN" sz="44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4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．决定组距和组数</a:t>
            </a:r>
          </a:p>
          <a:p>
            <a:r>
              <a:rPr lang="zh-CN" altLang="en-US" sz="3600" b="1">
                <a:solidFill>
                  <a:srgbClr val="0000FF"/>
                </a:solidFill>
                <a:latin typeface="方正小标宋简体" pitchFamily="2" charset="-122"/>
                <a:ea typeface="方正小标宋简体" pitchFamily="2" charset="-122"/>
              </a:rPr>
              <a:t>    </a:t>
            </a: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把所有数据分成若干组，每个小组的两个端点之间的距离称为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组距</a:t>
            </a: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6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19" name="Rectangle 4">
            <a:extLst>
              <a:ext uri="{FF2B5EF4-FFF2-40B4-BE49-F238E27FC236}">
                <a16:creationId xmlns:a16="http://schemas.microsoft.com/office/drawing/2014/main" xmlns="" id="{AF065090-B686-444C-A9B5-5CBE3C50C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620744"/>
            <a:ext cx="71352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latin typeface="方正小标宋简体" pitchFamily="2" charset="-122"/>
                <a:ea typeface="方正小标宋简体" pitchFamily="2" charset="-122"/>
              </a:rPr>
              <a:t>组数</a:t>
            </a:r>
            <a:r>
              <a:rPr lang="en-US" altLang="zh-CN" sz="3600" b="1">
                <a:latin typeface="方正小标宋简体" pitchFamily="2" charset="-122"/>
                <a:ea typeface="方正小标宋简体" pitchFamily="2" charset="-122"/>
              </a:rPr>
              <a:t>=</a:t>
            </a:r>
            <a:r>
              <a:rPr lang="zh-CN" altLang="en-US" sz="3600" b="1">
                <a:latin typeface="方正小标宋简体" pitchFamily="2" charset="-122"/>
                <a:ea typeface="方正小标宋简体" pitchFamily="2" charset="-122"/>
              </a:rPr>
              <a:t>（最大值－最小值）</a:t>
            </a:r>
            <a:r>
              <a:rPr lang="en-US" altLang="zh-CN" sz="3600" b="1">
                <a:latin typeface="方正小标宋简体" pitchFamily="2" charset="-122"/>
                <a:ea typeface="方正小标宋简体" pitchFamily="2" charset="-122"/>
              </a:rPr>
              <a:t>÷</a:t>
            </a:r>
            <a:r>
              <a:rPr lang="zh-CN" altLang="en-US" sz="3600" b="1">
                <a:latin typeface="方正小标宋简体" pitchFamily="2" charset="-122"/>
                <a:ea typeface="方正小标宋简体" pitchFamily="2" charset="-122"/>
              </a:rPr>
              <a:t>组距 </a:t>
            </a:r>
          </a:p>
        </p:txBody>
      </p:sp>
      <p:graphicFrame>
        <p:nvGraphicFramePr>
          <p:cNvPr id="34820" name="Object 5">
            <a:extLst>
              <a:ext uri="{FF2B5EF4-FFF2-40B4-BE49-F238E27FC236}">
                <a16:creationId xmlns:a16="http://schemas.microsoft.com/office/drawing/2014/main" xmlns="" id="{1A93EECC-76A5-4B03-A42E-66B72FB098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827141"/>
              </p:ext>
            </p:extLst>
          </p:nvPr>
        </p:nvGraphicFramePr>
        <p:xfrm>
          <a:off x="7805737" y="2386996"/>
          <a:ext cx="2133600" cy="11334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1" r:id="rId2" imgW="774364" imgH="406224" progId="Equation.DSMT4">
                  <p:embed/>
                </p:oleObj>
              </mc:Choice>
              <mc:Fallback>
                <p:oleObj r:id="rId2" imgW="774364" imgH="406224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805737" y="2386996"/>
                        <a:ext cx="2133600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38" name="Rectangle 6">
            <a:extLst>
              <a:ext uri="{FF2B5EF4-FFF2-40B4-BE49-F238E27FC236}">
                <a16:creationId xmlns:a16="http://schemas.microsoft.com/office/drawing/2014/main" xmlns="" id="{28A3B444-A825-4F4B-B25A-EACBE7E18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24" y="5955697"/>
            <a:ext cx="88931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latin typeface="方正小标宋简体" pitchFamily="2" charset="-122"/>
                <a:ea typeface="方正小标宋简体" pitchFamily="2" charset="-122"/>
              </a:rPr>
              <a:t>将数据分成</a:t>
            </a:r>
            <a:r>
              <a:rPr lang="en-US" altLang="zh-CN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8</a:t>
            </a:r>
            <a:r>
              <a:rPr lang="zh-CN" altLang="en-US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组，</a:t>
            </a:r>
            <a:r>
              <a:rPr lang="zh-CN" altLang="en-US" sz="3200" b="1">
                <a:latin typeface="方正小标宋简体" pitchFamily="2" charset="-122"/>
                <a:ea typeface="方正小标宋简体" pitchFamily="2" charset="-122"/>
              </a:rPr>
              <a:t>这里</a:t>
            </a:r>
            <a:r>
              <a:rPr lang="zh-CN" altLang="en-US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组数</a:t>
            </a:r>
            <a:r>
              <a:rPr lang="zh-CN" altLang="en-US" sz="3200" b="1">
                <a:latin typeface="方正小标宋简体" pitchFamily="2" charset="-122"/>
                <a:ea typeface="方正小标宋简体" pitchFamily="2" charset="-122"/>
              </a:rPr>
              <a:t>和</a:t>
            </a:r>
            <a:r>
              <a:rPr lang="zh-CN" altLang="en-US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组距</a:t>
            </a:r>
            <a:r>
              <a:rPr lang="zh-CN" altLang="en-US" sz="3200" b="1">
                <a:latin typeface="方正小标宋简体" pitchFamily="2" charset="-122"/>
                <a:ea typeface="方正小标宋简体" pitchFamily="2" charset="-122"/>
              </a:rPr>
              <a:t>分别是</a:t>
            </a:r>
            <a:r>
              <a:rPr lang="en-US" altLang="zh-CN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8</a:t>
            </a:r>
            <a:r>
              <a:rPr lang="zh-CN" altLang="en-US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和</a:t>
            </a:r>
            <a:r>
              <a:rPr lang="en-US" altLang="zh-CN" sz="32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3</a:t>
            </a:r>
            <a:r>
              <a:rPr lang="zh-CN" altLang="en-US" sz="3200" b="1">
                <a:latin typeface="方正小标宋简体" pitchFamily="2" charset="-122"/>
                <a:ea typeface="方正小标宋简体" pitchFamily="2" charset="-122"/>
              </a:rPr>
              <a:t>。 </a:t>
            </a:r>
          </a:p>
        </p:txBody>
      </p:sp>
      <p:sp>
        <p:nvSpPr>
          <p:cNvPr id="120839" name="Text Box 7">
            <a:extLst>
              <a:ext uri="{FF2B5EF4-FFF2-40B4-BE49-F238E27FC236}">
                <a16:creationId xmlns:a16="http://schemas.microsoft.com/office/drawing/2014/main" xmlns="" id="{CB920178-5511-443F-B460-260D28BBE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12" y="4217383"/>
            <a:ext cx="33877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149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152</a:t>
            </a:r>
          </a:p>
        </p:txBody>
      </p:sp>
      <p:sp>
        <p:nvSpPr>
          <p:cNvPr id="120840" name="Text Box 8">
            <a:extLst>
              <a:ext uri="{FF2B5EF4-FFF2-40B4-BE49-F238E27FC236}">
                <a16:creationId xmlns:a16="http://schemas.microsoft.com/office/drawing/2014/main" xmlns="" id="{D71C1B25-8A7D-4450-A84D-05FEF76BB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3512" y="4217383"/>
            <a:ext cx="3368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152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155</a:t>
            </a:r>
          </a:p>
        </p:txBody>
      </p:sp>
      <p:sp>
        <p:nvSpPr>
          <p:cNvPr id="120841" name="Text Box 9">
            <a:extLst>
              <a:ext uri="{FF2B5EF4-FFF2-40B4-BE49-F238E27FC236}">
                <a16:creationId xmlns:a16="http://schemas.microsoft.com/office/drawing/2014/main" xmlns="" id="{8AE7716F-02A8-4263-B96C-B3B7C145D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1611" y="4217383"/>
            <a:ext cx="3632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155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158</a:t>
            </a:r>
          </a:p>
        </p:txBody>
      </p:sp>
      <p:sp>
        <p:nvSpPr>
          <p:cNvPr id="120842" name="Text Box 10">
            <a:extLst>
              <a:ext uri="{FF2B5EF4-FFF2-40B4-BE49-F238E27FC236}">
                <a16:creationId xmlns:a16="http://schemas.microsoft.com/office/drawing/2014/main" xmlns="" id="{F8F58A81-0296-4811-B014-D8FCBD926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037" y="4796822"/>
            <a:ext cx="33670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158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161</a:t>
            </a:r>
          </a:p>
        </p:txBody>
      </p:sp>
      <p:sp>
        <p:nvSpPr>
          <p:cNvPr id="120843" name="Text Box 11">
            <a:extLst>
              <a:ext uri="{FF2B5EF4-FFF2-40B4-BE49-F238E27FC236}">
                <a16:creationId xmlns:a16="http://schemas.microsoft.com/office/drawing/2014/main" xmlns="" id="{A2C87293-834A-4950-B8EE-A02532E04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3511" y="4796822"/>
            <a:ext cx="3632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161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164</a:t>
            </a:r>
          </a:p>
        </p:txBody>
      </p:sp>
      <p:sp>
        <p:nvSpPr>
          <p:cNvPr id="120844" name="Text Box 12">
            <a:extLst>
              <a:ext uri="{FF2B5EF4-FFF2-40B4-BE49-F238E27FC236}">
                <a16:creationId xmlns:a16="http://schemas.microsoft.com/office/drawing/2014/main" xmlns="" id="{0AB09207-1A59-491E-AED0-BB70FEA83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1612" y="4796822"/>
            <a:ext cx="34559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164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167</a:t>
            </a:r>
          </a:p>
        </p:txBody>
      </p:sp>
      <p:sp>
        <p:nvSpPr>
          <p:cNvPr id="120845" name="Text Box 13">
            <a:extLst>
              <a:ext uri="{FF2B5EF4-FFF2-40B4-BE49-F238E27FC236}">
                <a16:creationId xmlns:a16="http://schemas.microsoft.com/office/drawing/2014/main" xmlns="" id="{473D6AEA-B9B7-4279-A122-428C4E9DB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961" y="5431822"/>
            <a:ext cx="3206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167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170</a:t>
            </a:r>
          </a:p>
        </p:txBody>
      </p:sp>
      <p:sp>
        <p:nvSpPr>
          <p:cNvPr id="120846" name="Text Box 14">
            <a:extLst>
              <a:ext uri="{FF2B5EF4-FFF2-40B4-BE49-F238E27FC236}">
                <a16:creationId xmlns:a16="http://schemas.microsoft.com/office/drawing/2014/main" xmlns="" id="{A1C889CB-6F64-4FB9-8E01-5C3D18F64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149" y="5377847"/>
            <a:ext cx="3190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170</a:t>
            </a:r>
            <a:r>
              <a:rPr lang="zh-CN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≤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x</a:t>
            </a:r>
            <a:r>
              <a:rPr lang="zh-CN" altLang="en-US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＜</a:t>
            </a:r>
            <a:r>
              <a:rPr lang="en-US" altLang="zh-CN" sz="3200" b="1">
                <a:solidFill>
                  <a:srgbClr val="0033CC"/>
                </a:solidFill>
                <a:latin typeface="方正小标宋简体" pitchFamily="2" charset="-122"/>
                <a:ea typeface="方正小标宋简体" pitchFamily="2" charset="-122"/>
              </a:rPr>
              <a:t>173</a:t>
            </a:r>
          </a:p>
        </p:txBody>
      </p:sp>
      <p:sp>
        <p:nvSpPr>
          <p:cNvPr id="120847" name="Text Box 15">
            <a:extLst>
              <a:ext uri="{FF2B5EF4-FFF2-40B4-BE49-F238E27FC236}">
                <a16:creationId xmlns:a16="http://schemas.microsoft.com/office/drawing/2014/main" xmlns="" id="{78158386-1673-4616-BE6F-D9B12CB85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987" y="3542696"/>
            <a:ext cx="31646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原则：不重不漏； </a:t>
            </a:r>
          </a:p>
        </p:txBody>
      </p:sp>
      <p:sp>
        <p:nvSpPr>
          <p:cNvPr id="120848" name="Text Box 16">
            <a:extLst>
              <a:ext uri="{FF2B5EF4-FFF2-40B4-BE49-F238E27FC236}">
                <a16:creationId xmlns:a16="http://schemas.microsoft.com/office/drawing/2014/main" xmlns="" id="{24B50082-D086-4F70-9F1B-E08E16CE7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99" y="3531584"/>
            <a:ext cx="3844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方法：上限不在内等。</a:t>
            </a:r>
            <a:r>
              <a:rPr lang="zh-CN" altLang="en-US" sz="2800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 </a:t>
            </a:r>
          </a:p>
        </p:txBody>
      </p:sp>
      <p:sp>
        <p:nvSpPr>
          <p:cNvPr id="34832" name="Text Box 17">
            <a:extLst>
              <a:ext uri="{FF2B5EF4-FFF2-40B4-BE49-F238E27FC236}">
                <a16:creationId xmlns:a16="http://schemas.microsoft.com/office/drawing/2014/main" xmlns="" id="{07C8EFF9-7A8D-4D52-BF24-B0AAE9F6C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6" y="3531584"/>
            <a:ext cx="1536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方正小标宋简体" pitchFamily="2" charset="-122"/>
                <a:ea typeface="方正小标宋简体" pitchFamily="2" charset="-122"/>
              </a:rPr>
              <a:t>分组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4CFAE7D-FD81-46A7-B254-9CCEA2851887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contentPart p14:bwMode="auto" r:id="rId4">
        <p14:nvContentPartPr>
          <p14:cNvPr id="2" name="墨迹 1"/>
          <p14:cNvContentPartPr/>
          <p14:nvPr/>
        </p14:nvContentPartPr>
        <p14:xfrm>
          <a:off x="1454040" y="2013120"/>
          <a:ext cx="4775760" cy="2851200"/>
        </p14:xfrm>
      </p:contentPar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120838" grpId="0"/>
      <p:bldP spid="120839" grpId="0"/>
      <p:bldP spid="120840" grpId="0"/>
      <p:bldP spid="120841" grpId="0"/>
      <p:bldP spid="120842" grpId="0"/>
      <p:bldP spid="120843" grpId="0"/>
      <p:bldP spid="120844" grpId="0"/>
      <p:bldP spid="120845" grpId="0"/>
      <p:bldP spid="120846" grpId="0"/>
      <p:bldP spid="120847" grpId="0"/>
      <p:bldP spid="120848" grpId="0"/>
      <p:bldP spid="348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50B8BC4C-DE1B-40F7-ACDE-0E522C8ED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6756400"/>
            <a:ext cx="8424863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fontAlgn="ctr" hangingPunct="1"/>
            <a:endParaRPr lang="zh-CN" altLang="zh-CN" b="1">
              <a:solidFill>
                <a:srgbClr val="008000"/>
              </a:solidFill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5026503E-4A00-4FE7-B6F5-03AD5804E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6291264"/>
            <a:ext cx="84248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fontAlgn="ctr" hangingPunct="1"/>
            <a:endParaRPr lang="zh-CN" altLang="zh-CN" b="1">
              <a:solidFill>
                <a:srgbClr val="008000"/>
              </a:solidFill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xmlns="" id="{96431A60-7D8B-41AE-9775-268BA20E9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5273675"/>
            <a:ext cx="288925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xmlns="" id="{1587C879-DFEC-4A22-914C-E50DD6F96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4292601"/>
            <a:ext cx="288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xmlns="" id="{F2E71346-3A62-4A3E-A292-72B6ED099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2879726"/>
            <a:ext cx="288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6" name="Rectangle 8">
            <a:extLst>
              <a:ext uri="{FF2B5EF4-FFF2-40B4-BE49-F238E27FC236}">
                <a16:creationId xmlns:a16="http://schemas.microsoft.com/office/drawing/2014/main" xmlns="" id="{3BE7E9C9-262D-4C08-A11F-5FCEDDECD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2362201"/>
            <a:ext cx="288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7" name="Rectangle 9">
            <a:extLst>
              <a:ext uri="{FF2B5EF4-FFF2-40B4-BE49-F238E27FC236}">
                <a16:creationId xmlns:a16="http://schemas.microsoft.com/office/drawing/2014/main" xmlns="" id="{1F3C5FF4-37BF-49EA-B3BC-82CAF622E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844676"/>
            <a:ext cx="288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zh-CN" sz="2800"/>
          </a:p>
        </p:txBody>
      </p:sp>
      <p:sp>
        <p:nvSpPr>
          <p:cNvPr id="12299" name="Line 11">
            <a:extLst>
              <a:ext uri="{FF2B5EF4-FFF2-40B4-BE49-F238E27FC236}">
                <a16:creationId xmlns:a16="http://schemas.microsoft.com/office/drawing/2014/main" xmlns="" id="{09E5F242-D241-4531-8776-AB41F21E33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6" y="692150"/>
            <a:ext cx="84248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Line 12">
            <a:extLst>
              <a:ext uri="{FF2B5EF4-FFF2-40B4-BE49-F238E27FC236}">
                <a16:creationId xmlns:a16="http://schemas.microsoft.com/office/drawing/2014/main" xmlns="" id="{26556A8B-264C-4959-A01F-37E6F6E826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4826" y="7373938"/>
            <a:ext cx="84248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1" name="Line 13">
            <a:extLst>
              <a:ext uri="{FF2B5EF4-FFF2-40B4-BE49-F238E27FC236}">
                <a16:creationId xmlns:a16="http://schemas.microsoft.com/office/drawing/2014/main" xmlns="" id="{A142FDA5-7A2B-4A4C-9D61-A8A3829B73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74825" y="692150"/>
            <a:ext cx="0" cy="66817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Line 14">
            <a:extLst>
              <a:ext uri="{FF2B5EF4-FFF2-40B4-BE49-F238E27FC236}">
                <a16:creationId xmlns:a16="http://schemas.microsoft.com/office/drawing/2014/main" xmlns="" id="{02E9A163-8EEE-4E50-A6DA-929BA5F202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199688" y="692150"/>
            <a:ext cx="0" cy="66817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Rectangle 2">
            <a:extLst>
              <a:ext uri="{FF2B5EF4-FFF2-40B4-BE49-F238E27FC236}">
                <a16:creationId xmlns:a16="http://schemas.microsoft.com/office/drawing/2014/main" xmlns="" id="{7A2D5262-821D-417F-B101-0B5546951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8" y="869641"/>
            <a:ext cx="11878456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．列频数分布表</a:t>
            </a:r>
          </a:p>
          <a:p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对落在各个小组内的数据进行累计，得到各个小组内的数据的个数（叫做频数）。整理可以得到频数分布表。 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6E0E850-8595-463B-8631-CBD7A9A6D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72" y="2511645"/>
            <a:ext cx="6535769" cy="4147700"/>
          </a:xfrm>
          <a:prstGeom prst="rect">
            <a:avLst/>
          </a:prstGeom>
        </p:spPr>
      </p:pic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8A05337E-CD31-41CE-B6EC-95BE24475150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0423" name="Rectangle 135">
            <a:extLst>
              <a:ext uri="{FF2B5EF4-FFF2-40B4-BE49-F238E27FC236}">
                <a16:creationId xmlns:a16="http://schemas.microsoft.com/office/drawing/2014/main" xmlns="" id="{252DB64F-47AB-4F44-8B79-5A2927E58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14400"/>
            <a:ext cx="11811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从表中可以看出，身高在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155≤x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158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158≤x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161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161≤x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＜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164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三个组的人数最多，一共有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41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人，因此可以从身高在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155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164 cm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（不含</a:t>
            </a: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164 cm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）的学生中选队员。 </a:t>
            </a:r>
          </a:p>
        </p:txBody>
      </p:sp>
      <p:pic>
        <p:nvPicPr>
          <p:cNvPr id="92" name="图片 91">
            <a:extLst>
              <a:ext uri="{FF2B5EF4-FFF2-40B4-BE49-F238E27FC236}">
                <a16:creationId xmlns:a16="http://schemas.microsoft.com/office/drawing/2014/main" xmlns="" id="{A9988D06-76B3-4255-B1A8-51756314B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72" y="2511645"/>
            <a:ext cx="6535769" cy="4147700"/>
          </a:xfrm>
          <a:prstGeom prst="rect">
            <a:avLst/>
          </a:prstGeom>
        </p:spPr>
      </p:pic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4F0A6F03-9BD5-4DFC-84B3-AF87A44AF368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6E0FEC5C-C396-4B03-8A98-4BCD761313B5}"/>
              </a:ext>
            </a:extLst>
          </p:cNvPr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21210" y="800894"/>
            <a:ext cx="12170790" cy="2525948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某中学七年级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名女同学进行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分钟跳绳测试，将她们跳绳次数统计后分为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四等，绘制成下面的频数分布表（每组数据取值含左端点，不含右端点）和扇形统计图。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）表中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的值分别是多少，为什么？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）这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名同学中，哪个等级的学生最多？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392" name="Group 56">
            <a:extLst>
              <a:ext uri="{FF2B5EF4-FFF2-40B4-BE49-F238E27FC236}">
                <a16:creationId xmlns:a16="http://schemas.microsoft.com/office/drawing/2014/main" xmlns="" id="{3F39D213-D441-47BD-9F44-BF96AF21D179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71946024"/>
              </p:ext>
            </p:extLst>
          </p:nvPr>
        </p:nvGraphicFramePr>
        <p:xfrm>
          <a:off x="762000" y="3659980"/>
          <a:ext cx="4800599" cy="2988470"/>
        </p:xfrm>
        <a:graphic>
          <a:graphicData uri="http://schemas.openxmlformats.org/drawingml/2006/table">
            <a:tbl>
              <a:tblPr/>
              <a:tblGrid>
                <a:gridCol w="1102938">
                  <a:extLst>
                    <a:ext uri="{9D8B030D-6E8A-4147-A177-3AD203B41FA5}">
                      <a16:colId xmlns:a16="http://schemas.microsoft.com/office/drawing/2014/main" xmlns="" val="321241266"/>
                    </a:ext>
                  </a:extLst>
                </a:gridCol>
                <a:gridCol w="2560199">
                  <a:extLst>
                    <a:ext uri="{9D8B030D-6E8A-4147-A177-3AD203B41FA5}">
                      <a16:colId xmlns:a16="http://schemas.microsoft.com/office/drawing/2014/main" xmlns="" val="2154820571"/>
                    </a:ext>
                  </a:extLst>
                </a:gridCol>
                <a:gridCol w="1137462">
                  <a:extLst>
                    <a:ext uri="{9D8B030D-6E8A-4147-A177-3AD203B41FA5}">
                      <a16:colId xmlns:a16="http://schemas.microsoft.com/office/drawing/2014/main" xmlns="" val="1188547261"/>
                    </a:ext>
                  </a:extLst>
                </a:gridCol>
              </a:tblGrid>
              <a:tr h="423534"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等级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跳绳（次</a:t>
                      </a:r>
                      <a:r>
                        <a:rPr kumimoji="0" lang="en-US" altLang="zh-C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分）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频数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31295532"/>
                  </a:ext>
                </a:extLst>
              </a:tr>
              <a:tr h="320617">
                <a:tc rowSpan="2"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160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39042739"/>
                  </a:ext>
                </a:extLst>
              </a:tr>
              <a:tr h="320617">
                <a:tc vMerge="1"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140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150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0671711"/>
                  </a:ext>
                </a:extLst>
              </a:tr>
              <a:tr h="320617">
                <a:tc rowSpan="2"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130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140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07304022"/>
                  </a:ext>
                </a:extLst>
              </a:tr>
              <a:tr h="320617">
                <a:tc vMerge="1"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130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90009878"/>
                  </a:ext>
                </a:extLst>
              </a:tr>
              <a:tr h="320617">
                <a:tc rowSpan="2"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110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03743518"/>
                  </a:ext>
                </a:extLst>
              </a:tr>
              <a:tr h="320617">
                <a:tc vMerge="1"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110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37762071"/>
                  </a:ext>
                </a:extLst>
              </a:tr>
              <a:tr h="320617">
                <a:tc rowSpan="2"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47538243"/>
                  </a:ext>
                </a:extLst>
              </a:tr>
              <a:tr h="320617">
                <a:tc vMerge="1">
                  <a:txBody>
                    <a:bodyPr vert="horz" wrap="square"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kumimoji="0" lang="zh-CN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kumimoji="0" lang="en-US" altLang="zh-CN" sz="12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500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宋体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0465693"/>
                  </a:ext>
                </a:extLst>
              </a:tr>
            </a:tbl>
          </a:graphicData>
        </a:graphic>
      </p:graphicFrame>
      <p:grpSp>
        <p:nvGrpSpPr>
          <p:cNvPr id="14378" name="Group 42">
            <a:extLst>
              <a:ext uri="{FF2B5EF4-FFF2-40B4-BE49-F238E27FC236}">
                <a16:creationId xmlns:a16="http://schemas.microsoft.com/office/drawing/2014/main" xmlns="" id="{D06550DF-6007-4C3B-BB81-2898CF3BB6DE}"/>
              </a:ext>
            </a:extLst>
          </p:cNvPr>
          <p:cNvGrpSpPr>
            <a:grpSpLocks noChangeAspect="1"/>
          </p:cNvGrpSpPr>
          <p:nvPr/>
        </p:nvGrpSpPr>
        <p:grpSpPr>
          <a:xfrm>
            <a:off x="7687968" y="3397679"/>
            <a:ext cx="2525712" cy="3145426"/>
            <a:chOff x="3198" y="2075"/>
            <a:chExt cx="1525" cy="1899"/>
          </a:xfrm>
        </p:grpSpPr>
        <p:sp>
          <p:nvSpPr>
            <p:cNvPr id="14381" name="Oval 43">
              <a:extLst>
                <a:ext uri="{FF2B5EF4-FFF2-40B4-BE49-F238E27FC236}">
                  <a16:creationId xmlns:a16="http://schemas.microsoft.com/office/drawing/2014/main" xmlns="" id="{BAB0AB8E-31EE-4F16-9BBC-E20DB35746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98" y="2449"/>
              <a:ext cx="1525" cy="1525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000000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82" name="Freeform 44">
              <a:extLst>
                <a:ext uri="{FF2B5EF4-FFF2-40B4-BE49-F238E27FC236}">
                  <a16:creationId xmlns:a16="http://schemas.microsoft.com/office/drawing/2014/main" xmlns="" id="{24457DE9-B185-4122-A318-E4E3B48BFE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77" y="2645"/>
              <a:ext cx="517" cy="1302"/>
            </a:xfrm>
            <a:custGeom>
              <a:gdLst>
                <a:gd name="T0" fmla="*/ 0 w 577"/>
                <a:gd name="T1" fmla="*/ 0 h 1454"/>
                <a:gd name="T2" fmla="*/ 486 w 577"/>
                <a:gd name="T3" fmla="*/ 575 h 1454"/>
                <a:gd name="T4" fmla="*/ 486 w 577"/>
                <a:gd name="T5" fmla="*/ 581 h 1454"/>
                <a:gd name="T6" fmla="*/ 517 w 577"/>
                <a:gd name="T7" fmla="*/ 1302 h 1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7"/>
                <a:gd name="T13" fmla="*/ 0 h 1454"/>
                <a:gd name="T14" fmla="*/ 577 w 577"/>
                <a:gd name="T15" fmla="*/ 1454 h 1454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7" h="1454">
                  <a:moveTo>
                    <a:pt x="0" y="0"/>
                  </a:moveTo>
                  <a:lnTo>
                    <a:pt x="542" y="642"/>
                  </a:lnTo>
                  <a:lnTo>
                    <a:pt x="542" y="649"/>
                  </a:lnTo>
                  <a:lnTo>
                    <a:pt x="577" y="145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3" name="Freeform 45">
              <a:extLst>
                <a:ext uri="{FF2B5EF4-FFF2-40B4-BE49-F238E27FC236}">
                  <a16:creationId xmlns:a16="http://schemas.microsoft.com/office/drawing/2014/main" xmlns="" id="{24E36867-CD87-4309-A046-8EB81390D8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44" y="3222"/>
              <a:ext cx="506" cy="541"/>
            </a:xfrm>
            <a:custGeom>
              <a:gdLst>
                <a:gd name="T0" fmla="*/ 506 w 564"/>
                <a:gd name="T1" fmla="*/ 0 h 604"/>
                <a:gd name="T2" fmla="*/ 0 w 564"/>
                <a:gd name="T3" fmla="*/ 541 h 604"/>
                <a:gd name="T4" fmla="*/ 0 60000 65536"/>
                <a:gd name="T5" fmla="*/ 0 60000 65536"/>
                <a:gd name="T6" fmla="*/ 0 w 564"/>
                <a:gd name="T7" fmla="*/ 0 h 604"/>
                <a:gd name="T8" fmla="*/ 564 w 564"/>
                <a:gd name="T9" fmla="*/ 604 h 604"/>
              </a:gdLst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4" h="604">
                  <a:moveTo>
                    <a:pt x="564" y="0"/>
                  </a:moveTo>
                  <a:lnTo>
                    <a:pt x="0" y="6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4" name="Freeform 46">
              <a:extLst>
                <a:ext uri="{FF2B5EF4-FFF2-40B4-BE49-F238E27FC236}">
                  <a16:creationId xmlns:a16="http://schemas.microsoft.com/office/drawing/2014/main" xmlns="" id="{8A2F137E-E997-4B3B-90EB-F124AFB9635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11" y="3205"/>
              <a:ext cx="241" cy="729"/>
            </a:xfrm>
            <a:custGeom>
              <a:gdLst>
                <a:gd name="T0" fmla="*/ 241 w 269"/>
                <a:gd name="T1" fmla="*/ 0 h 813"/>
                <a:gd name="T2" fmla="*/ 0 w 269"/>
                <a:gd name="T3" fmla="*/ 729 h 813"/>
                <a:gd name="T4" fmla="*/ 0 60000 65536"/>
                <a:gd name="T5" fmla="*/ 0 60000 65536"/>
                <a:gd name="T6" fmla="*/ 0 w 269"/>
                <a:gd name="T7" fmla="*/ 0 h 813"/>
                <a:gd name="T8" fmla="*/ 269 w 269"/>
                <a:gd name="T9" fmla="*/ 813 h 813"/>
              </a:gdLst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9" h="813">
                  <a:moveTo>
                    <a:pt x="269" y="0"/>
                  </a:moveTo>
                  <a:lnTo>
                    <a:pt x="0" y="81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5" name="Oval 47">
              <a:extLst>
                <a:ext uri="{FF2B5EF4-FFF2-40B4-BE49-F238E27FC236}">
                  <a16:creationId xmlns:a16="http://schemas.microsoft.com/office/drawing/2014/main" xmlns="" id="{FF75E853-B5D8-44AA-909D-C5DFA3BA64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37" y="3187"/>
              <a:ext cx="51" cy="51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86" name="Text Box 48">
              <a:extLst>
                <a:ext uri="{FF2B5EF4-FFF2-40B4-BE49-F238E27FC236}">
                  <a16:creationId xmlns:a16="http://schemas.microsoft.com/office/drawing/2014/main" xmlns="" id="{BCD0BC9F-88C3-4BD6-8024-976FF4EF81D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477" y="2075"/>
              <a:ext cx="112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2000" b="1">
                  <a:latin typeface="Times New Roman" panose="02020603050405020304" pitchFamily="18" charset="0"/>
                </a:rPr>
                <a:t>扇形统计图</a:t>
              </a:r>
              <a:endParaRPr lang="zh-CN" altLang="en-US" sz="2000" b="1"/>
            </a:p>
          </p:txBody>
        </p:sp>
        <p:sp>
          <p:nvSpPr>
            <p:cNvPr id="14387" name="Text Box 49">
              <a:extLst>
                <a:ext uri="{FF2B5EF4-FFF2-40B4-BE49-F238E27FC236}">
                  <a16:creationId xmlns:a16="http://schemas.microsoft.com/office/drawing/2014/main" xmlns="" id="{84865CFD-D19F-4C07-B791-36992498BFC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432" y="3131"/>
              <a:ext cx="181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A</a:t>
              </a:r>
              <a:endParaRPr lang="en-US" altLang="zh-CN" sz="2000" b="1">
                <a:solidFill>
                  <a:schemeClr val="tx2"/>
                </a:solidFill>
              </a:endParaRPr>
            </a:p>
          </p:txBody>
        </p:sp>
        <p:sp>
          <p:nvSpPr>
            <p:cNvPr id="14388" name="Text Box 50">
              <a:extLst>
                <a:ext uri="{FF2B5EF4-FFF2-40B4-BE49-F238E27FC236}">
                  <a16:creationId xmlns:a16="http://schemas.microsoft.com/office/drawing/2014/main" xmlns="" id="{B6C5DFF7-5CFC-44D2-A46C-A43D00F9375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616" y="3543"/>
              <a:ext cx="181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C</a:t>
              </a:r>
              <a:endParaRPr lang="en-US" altLang="zh-CN" sz="2000" b="1">
                <a:solidFill>
                  <a:schemeClr val="tx2"/>
                </a:solidFill>
              </a:endParaRPr>
            </a:p>
          </p:txBody>
        </p:sp>
        <p:sp>
          <p:nvSpPr>
            <p:cNvPr id="14389" name="Text Box 51">
              <a:extLst>
                <a:ext uri="{FF2B5EF4-FFF2-40B4-BE49-F238E27FC236}">
                  <a16:creationId xmlns:a16="http://schemas.microsoft.com/office/drawing/2014/main" xmlns="" id="{2E2FECCB-1416-47DE-91B7-F20D9276519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828" y="3622"/>
              <a:ext cx="18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D</a:t>
              </a:r>
              <a:endParaRPr lang="en-US" altLang="zh-CN" sz="2000" b="1">
                <a:solidFill>
                  <a:schemeClr val="tx2"/>
                </a:solidFill>
              </a:endParaRPr>
            </a:p>
          </p:txBody>
        </p:sp>
        <p:sp>
          <p:nvSpPr>
            <p:cNvPr id="14390" name="Text Box 52">
              <a:extLst>
                <a:ext uri="{FF2B5EF4-FFF2-40B4-BE49-F238E27FC236}">
                  <a16:creationId xmlns:a16="http://schemas.microsoft.com/office/drawing/2014/main" xmlns="" id="{B0BC9A74-8725-469B-AF9B-BD84A5A05F4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52" y="2863"/>
              <a:ext cx="386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B</a:t>
              </a:r>
            </a:p>
            <a:p>
              <a:pPr algn="just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</a:rPr>
                <a:t>64%</a:t>
              </a:r>
              <a:endParaRPr lang="en-US" altLang="zh-CN" sz="2000" b="1">
                <a:solidFill>
                  <a:schemeClr val="tx2"/>
                </a:solidFill>
              </a:endParaRPr>
            </a:p>
          </p:txBody>
        </p:sp>
      </p:grpSp>
      <p:sp>
        <p:nvSpPr>
          <p:cNvPr id="14379" name="Text Box 53">
            <a:extLst>
              <a:ext uri="{FF2B5EF4-FFF2-40B4-BE49-F238E27FC236}">
                <a16:creationId xmlns:a16="http://schemas.microsoft.com/office/drawing/2014/main" xmlns="" id="{D6FB4EEC-C83B-4367-9E06-93E9BA66D6D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590800" y="3315392"/>
            <a:ext cx="17922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latin typeface="Times New Roman" panose="02020603050405020304" pitchFamily="18" charset="0"/>
              </a:rPr>
              <a:t>频数分布表</a:t>
            </a:r>
            <a:endParaRPr lang="zh-CN" altLang="en-US" sz="2000" b="1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87F190B-9EDA-446A-85D6-42A3FAEE61DC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20878" y="22098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m=17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n=3</a:t>
            </a:r>
            <a:r>
              <a:rPr lang="zh-CN" altLang="en-US" sz="2800" b="1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79872" y="2792172"/>
            <a:ext cx="3188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r>
              <a:rPr lang="zh-CN" altLang="en-US" sz="2800" b="1">
                <a:solidFill>
                  <a:srgbClr val="FF0000"/>
                </a:solidFill>
              </a:rPr>
              <a:t>等级学生最多。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9" name="文本框 16386">
            <a:extLst>
              <a:ext uri="{FF2B5EF4-FFF2-40B4-BE49-F238E27FC236}">
                <a16:creationId xmlns:a16="http://schemas.microsoft.com/office/drawing/2014/main" xmlns="" id="{1D338C7E-485A-42EE-BC0F-9E0D4A433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838200"/>
            <a:ext cx="11811000" cy="489364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47661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一个样本含有20个数据：35,31,33,35,37,39,35,38,40,39,36,34,35,37,36,32,34,35,36,34。</a:t>
            </a:r>
          </a:p>
          <a:p>
            <a:pPr>
              <a:lnSpc>
                <a:spcPct val="130000"/>
              </a:lnSpc>
            </a:pP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最大值是</a:t>
            </a:r>
            <a:r>
              <a:rPr lang="zh-CN" altLang="en-US" sz="4000" u="sng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，最小值是</a:t>
            </a:r>
            <a:r>
              <a:rPr lang="zh-CN" altLang="en-US" sz="4000" u="sng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，它们的差是</a:t>
            </a:r>
            <a:r>
              <a:rPr lang="zh-CN" altLang="en-US" sz="4000" i="1" u="sng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。在列频数分布表时,如果组距为2,那么应分成</a:t>
            </a:r>
            <a:r>
              <a:rPr lang="zh-CN" altLang="en-US" sz="4000" u="sng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4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组，32.5~34.5这组的频数为____。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0632FBD-AED6-4516-926C-6E6E486733B5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0" y="3316069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40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2200" y="3326963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31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15600" y="3326963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9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77450" y="4125694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1676400" y="1752600"/>
            <a:ext cx="685800" cy="68580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153400" y="1752600"/>
            <a:ext cx="685800" cy="68580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04800" y="2590800"/>
            <a:ext cx="685800" cy="68580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438400" y="2514600"/>
            <a:ext cx="685800" cy="68580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019800" y="4924425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4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2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文本框 22530">
            <a:extLst>
              <a:ext uri="{FF2B5EF4-FFF2-40B4-BE49-F238E27FC236}">
                <a16:creationId xmlns:a16="http://schemas.microsoft.com/office/drawing/2014/main" xmlns="" id="{014E64AE-5B86-412C-BA6D-596F30A94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762000"/>
            <a:ext cx="12039600" cy="2182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47661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2.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为了了解某初中学生的体能情况，抽取若干名学生在单位时间内进行引体向上测试，将所得数据整理后，列出频数分布表。</a:t>
            </a:r>
          </a:p>
        </p:txBody>
      </p:sp>
      <p:graphicFrame>
        <p:nvGraphicFramePr>
          <p:cNvPr id="22532" name="表格 22531">
            <a:extLst>
              <a:ext uri="{FF2B5EF4-FFF2-40B4-BE49-F238E27FC236}">
                <a16:creationId xmlns:a16="http://schemas.microsoft.com/office/drawing/2014/main" xmlns="" id="{B5B74F12-AF3D-42E5-BC66-90448DA819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203400"/>
              </p:ext>
            </p:extLst>
          </p:nvPr>
        </p:nvGraphicFramePr>
        <p:xfrm>
          <a:off x="1000124" y="2971800"/>
          <a:ext cx="10458451" cy="1179512"/>
        </p:xfrm>
        <a:graphic>
          <a:graphicData uri="http://schemas.openxmlformats.org/drawingml/2006/table">
            <a:tbl>
              <a:tblPr/>
              <a:tblGrid>
                <a:gridCol w="22659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8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87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9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559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430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33400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次数（次）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 ≤ x &lt;3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 ≤ x &lt;5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 ≤ x &lt;7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 ≤ x &lt;9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 ≤ x &lt;11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6112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频数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35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4603" name="文本框 22556">
            <a:extLst>
              <a:ext uri="{FF2B5EF4-FFF2-40B4-BE49-F238E27FC236}">
                <a16:creationId xmlns:a16="http://schemas.microsoft.com/office/drawing/2014/main" xmlns="" id="{082C663B-10E9-4C7F-84F4-063DDE401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4202401"/>
            <a:ext cx="7086600" cy="5847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47661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（1）抽取多少名学生参加测试？</a:t>
            </a:r>
          </a:p>
        </p:txBody>
      </p:sp>
      <p:sp>
        <p:nvSpPr>
          <p:cNvPr id="24604" name="文本框 22557">
            <a:extLst>
              <a:ext uri="{FF2B5EF4-FFF2-40B4-BE49-F238E27FC236}">
                <a16:creationId xmlns:a16="http://schemas.microsoft.com/office/drawing/2014/main" xmlns="" id="{2C8A2850-1352-4DC3-BCE9-D870AAF2C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4853345"/>
            <a:ext cx="8001000" cy="5847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47661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60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b="1"/>
              <a:t>（2）处于哪个次数段的学生最多？</a:t>
            </a:r>
          </a:p>
        </p:txBody>
      </p:sp>
      <p:sp>
        <p:nvSpPr>
          <p:cNvPr id="24605" name="文本框 22558">
            <a:extLst>
              <a:ext uri="{FF2B5EF4-FFF2-40B4-BE49-F238E27FC236}">
                <a16:creationId xmlns:a16="http://schemas.microsoft.com/office/drawing/2014/main" xmlns="" id="{DDE492F1-0161-4442-AA9D-F7A08FF57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5410200"/>
            <a:ext cx="15982950" cy="5847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47661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60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b="1"/>
              <a:t>（3）若次数在5次（含5次）以上达标，求这次测试的达标率？                      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CBBF439-F73C-4371-8CC4-F0162D7343BB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7924" y="4171622"/>
            <a:ext cx="159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100</a:t>
            </a:r>
            <a:r>
              <a:rPr lang="zh-CN" altLang="en-US" sz="3600" b="1">
                <a:solidFill>
                  <a:srgbClr val="FF0000"/>
                </a:solidFill>
              </a:rPr>
              <a:t>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9400" y="48400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 ≤ x &lt;7</a:t>
            </a:r>
          </a:p>
        </p:txBody>
      </p:sp>
      <mc:AlternateContent>
        <mc:Choice Requires="a14">
          <p:sp>
            <p:nvSpPr>
              <p:cNvPr id="24606" name="TextBox 9"/>
              <p:cNvSpPr txBox="1"/>
              <p:nvPr/>
            </p:nvSpPr>
            <p:spPr>
              <a:xfrm>
                <a:off x="7065961" y="5994975"/>
                <a:ext cx="4029075" cy="721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𝟑𝟓</m:t>
                          </m:r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𝟐𝟓</m:t>
                          </m:r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m:rPr>
                              <m:sty m:val="bi"/>
                            </m:r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m:rPr>
                          <m:sty m:val="bi"/>
                        </m:rP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×</m:t>
                      </m:r>
                      <m:r>
                        <m:rPr>
                          <m:sty m:val="bi"/>
                        </m:rP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𝟏𝟎𝟎</m:t>
                      </m:r>
                      <m:r>
                        <m:rPr>
                          <m:sty m:val="bi"/>
                        </m:rP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%=</m:t>
                      </m:r>
                      <m:r>
                        <m:rPr>
                          <m:sty m:val="bi"/>
                        </m:rP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𝟔𝟓</m:t>
                      </m:r>
                      <m:r>
                        <m:rPr>
                          <m:sty m:val="bi"/>
                        </m:rP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%</m:t>
                      </m:r>
                    </m:oMath>
                  </m:oMathPara>
                </a14:m>
                <a:r>
                  <a:rPr lang="en-US" altLang="zh-CN" sz="2800" b="1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961" y="5994975"/>
                <a:ext cx="4029075" cy="7210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601" name="标题 27691">
            <a:extLst>
              <a:ext uri="{FF2B5EF4-FFF2-40B4-BE49-F238E27FC236}">
                <a16:creationId xmlns:a16="http://schemas.microsoft.com/office/drawing/2014/main" xmlns="" id="{67A7BE8F-AC4C-491E-BFC7-85DBA83D551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0007" y="1065503"/>
            <a:ext cx="12141993" cy="2027237"/>
          </a:xfrm>
        </p:spPr>
        <p:txBody>
          <a:bodyPr anchor="ctr"/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3.2011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日，德州市共有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35000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余名学生参加中考体育测试，为了了解九年级男生立定跳远的成绩，从某校随机抽取了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名男生的测试成绩，根据测试评分标准，将他们的得分按优秀、良好、及格、不及格（分别用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表示）四个等级进行统计，并绘制成下面的扇形图和统计表：请你根据以上图表提供的信息，解答下列问题：</a:t>
            </a:r>
            <a:b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文本占位符 27650">
            <a:extLst>
              <a:ext uri="{FF2B5EF4-FFF2-40B4-BE49-F238E27FC236}">
                <a16:creationId xmlns:a16="http://schemas.microsoft.com/office/drawing/2014/main" xmlns="" id="{92E41CC1-44E2-4343-ACCE-6943A5EDC38C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25400" y="2951390"/>
            <a:ext cx="4540250" cy="24844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>
                <a:solidFill>
                  <a:srgbClr val="202020"/>
                </a:solidFill>
              </a:rPr>
              <a:t>（</a:t>
            </a:r>
            <a:r>
              <a:rPr lang="en-US" altLang="zh-CN" b="1">
                <a:solidFill>
                  <a:srgbClr val="202020"/>
                </a:solidFill>
              </a:rPr>
              <a:t>1</a:t>
            </a:r>
            <a:r>
              <a:rPr lang="zh-CN" altLang="en-US" b="1">
                <a:solidFill>
                  <a:srgbClr val="202020"/>
                </a:solidFill>
              </a:rPr>
              <a:t>）</a:t>
            </a:r>
            <a:r>
              <a:rPr lang="en-US" altLang="zh-CN" b="1">
                <a:solidFill>
                  <a:srgbClr val="202020"/>
                </a:solidFill>
              </a:rPr>
              <a:t>m=</a:t>
            </a:r>
            <a:r>
              <a:rPr lang="en-US" altLang="zh-CN" b="1" u="sng">
                <a:solidFill>
                  <a:srgbClr val="202020"/>
                </a:solidFill>
              </a:rPr>
              <a:t>     </a:t>
            </a:r>
            <a:r>
              <a:rPr lang="zh-CN" altLang="en-US" b="1">
                <a:solidFill>
                  <a:srgbClr val="202020"/>
                </a:solidFill>
              </a:rPr>
              <a:t>，</a:t>
            </a:r>
            <a:r>
              <a:rPr lang="en-US" altLang="zh-CN" b="1">
                <a:solidFill>
                  <a:srgbClr val="202020"/>
                </a:solidFill>
              </a:rPr>
              <a:t>n=</a:t>
            </a:r>
            <a:r>
              <a:rPr lang="en-US" altLang="zh-CN" b="1" u="sng">
                <a:solidFill>
                  <a:srgbClr val="202020"/>
                </a:solidFill>
              </a:rPr>
              <a:t>     </a:t>
            </a:r>
            <a:r>
              <a:rPr lang="zh-CN" altLang="en-US" b="1">
                <a:solidFill>
                  <a:srgbClr val="202020"/>
                </a:solidFill>
              </a:rPr>
              <a:t>，   </a:t>
            </a:r>
            <a:r>
              <a:rPr lang="en-US" altLang="zh-CN" b="1">
                <a:solidFill>
                  <a:srgbClr val="202020"/>
                </a:solidFill>
              </a:rPr>
              <a:t>x=</a:t>
            </a:r>
            <a:r>
              <a:rPr lang="en-US" altLang="zh-CN" b="1" u="sng">
                <a:solidFill>
                  <a:srgbClr val="202020"/>
                </a:solidFill>
              </a:rPr>
              <a:t>       </a:t>
            </a:r>
            <a:r>
              <a:rPr lang="zh-CN" altLang="en-US" b="1">
                <a:solidFill>
                  <a:srgbClr val="202020"/>
                </a:solidFill>
              </a:rPr>
              <a:t>，</a:t>
            </a:r>
            <a:r>
              <a:rPr lang="en-US" altLang="zh-CN" b="1">
                <a:solidFill>
                  <a:srgbClr val="202020"/>
                </a:solidFill>
              </a:rPr>
              <a:t>y= _____</a:t>
            </a:r>
            <a:r>
              <a:rPr lang="zh-CN" altLang="en-US" b="1">
                <a:solidFill>
                  <a:srgbClr val="202020"/>
                </a:solidFill>
              </a:rPr>
              <a:t>。</a:t>
            </a:r>
            <a:r>
              <a:rPr lang="en-US" altLang="zh-CN" b="1">
                <a:solidFill>
                  <a:srgbClr val="202020"/>
                </a:solidFill>
              </a:rPr>
              <a:t>   </a:t>
            </a:r>
          </a:p>
          <a:p>
            <a:pPr marL="0" indent="0">
              <a:buNone/>
            </a:pPr>
            <a:r>
              <a:rPr lang="zh-CN" altLang="en-US" b="1">
                <a:solidFill>
                  <a:srgbClr val="202020"/>
                </a:solidFill>
              </a:rPr>
              <a:t>（</a:t>
            </a:r>
            <a:r>
              <a:rPr lang="en-US" altLang="zh-CN" b="1">
                <a:solidFill>
                  <a:srgbClr val="202020"/>
                </a:solidFill>
              </a:rPr>
              <a:t>2</a:t>
            </a:r>
            <a:r>
              <a:rPr lang="zh-CN" altLang="en-US" b="1">
                <a:solidFill>
                  <a:srgbClr val="202020"/>
                </a:solidFill>
              </a:rPr>
              <a:t>）在扇形图中，</a:t>
            </a:r>
            <a:r>
              <a:rPr lang="en-US" altLang="zh-CN" b="1">
                <a:solidFill>
                  <a:srgbClr val="202020"/>
                </a:solidFill>
              </a:rPr>
              <a:t>C</a:t>
            </a:r>
            <a:r>
              <a:rPr lang="zh-CN" altLang="en-US" b="1">
                <a:solidFill>
                  <a:srgbClr val="202020"/>
                </a:solidFill>
              </a:rPr>
              <a:t>等级所对应的圆心角是</a:t>
            </a:r>
            <a:r>
              <a:rPr lang="zh-CN" altLang="en-US" b="1" u="sng">
                <a:solidFill>
                  <a:srgbClr val="202020"/>
                </a:solidFill>
              </a:rPr>
              <a:t>       </a:t>
            </a:r>
            <a:r>
              <a:rPr lang="zh-CN" altLang="en-US" b="1">
                <a:solidFill>
                  <a:srgbClr val="202020"/>
                </a:solidFill>
              </a:rPr>
              <a:t>；</a:t>
            </a:r>
          </a:p>
          <a:p>
            <a:pPr marL="0" indent="0">
              <a:buNone/>
            </a:pPr>
            <a:r>
              <a:rPr lang="zh-CN" altLang="en-US" b="1">
                <a:solidFill>
                  <a:srgbClr val="202020"/>
                </a:solidFill>
              </a:rPr>
              <a:t>（</a:t>
            </a:r>
            <a:r>
              <a:rPr lang="en-US" altLang="zh-CN" b="1">
                <a:solidFill>
                  <a:srgbClr val="202020"/>
                </a:solidFill>
              </a:rPr>
              <a:t>3</a:t>
            </a:r>
            <a:r>
              <a:rPr lang="zh-CN" altLang="en-US" b="1">
                <a:solidFill>
                  <a:srgbClr val="202020"/>
                </a:solidFill>
              </a:rPr>
              <a:t>）如果该校九年级共有</a:t>
            </a:r>
            <a:r>
              <a:rPr lang="en-US" altLang="zh-CN" b="1">
                <a:solidFill>
                  <a:srgbClr val="202020"/>
                </a:solidFill>
              </a:rPr>
              <a:t>500</a:t>
            </a:r>
            <a:r>
              <a:rPr lang="zh-CN" altLang="en-US" b="1">
                <a:solidFill>
                  <a:srgbClr val="202020"/>
                </a:solidFill>
              </a:rPr>
              <a:t>名男生参加了立定跳远测试，那么请你估计这些男生成绩等级达到优秀和良好的共有多少人？</a:t>
            </a:r>
          </a:p>
        </p:txBody>
      </p:sp>
      <p:graphicFrame>
        <p:nvGraphicFramePr>
          <p:cNvPr id="27739" name="内容占位符 27738">
            <a:extLst>
              <a:ext uri="{FF2B5EF4-FFF2-40B4-BE49-F238E27FC236}">
                <a16:creationId xmlns:a16="http://schemas.microsoft.com/office/drawing/2014/main" xmlns="" id="{5084DBF2-5B93-4CD9-A54C-D1EB1B23956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79353605"/>
              </p:ext>
            </p:extLst>
          </p:nvPr>
        </p:nvGraphicFramePr>
        <p:xfrm>
          <a:off x="4629152" y="3092740"/>
          <a:ext cx="4540250" cy="3067050"/>
        </p:xfrm>
        <a:graphic>
          <a:graphicData uri="http://schemas.openxmlformats.org/drawingml/2006/table">
            <a:tbl>
              <a:tblPr/>
              <a:tblGrid>
                <a:gridCol w="892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81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348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48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3145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等级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成绩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频数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百分比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2781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90-100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2781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75-89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781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60-74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2781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以下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6%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2781"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</a:rPr>
                        <a:t>合计</a:t>
                      </a:r>
                    </a:p>
                  </a:txBody>
                  <a:tcPr marL="91455" marR="91455" marT="53946" marB="53946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</a:endParaRP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chemeClr val="tx1"/>
                        </a:solidFill>
                      </a:endParaRPr>
                    </a:p>
                    <a:p>
                      <a:pPr marL="0" lvl="0" indent="0" algn="ctr">
                        <a:lnSpc>
                          <a:spcPct val="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91455" marR="91455" marT="53946" marB="53946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25603" name="图片24" descr="菁优网：http://www.jyeoo.com">
            <a:extLst>
              <a:ext uri="{FF2B5EF4-FFF2-40B4-BE49-F238E27FC236}">
                <a16:creationId xmlns:a16="http://schemas.microsoft.com/office/drawing/2014/main" xmlns="" id="{6B8BBDD6-EBEE-4A17-BD9B-028EB8336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7676" y="3318763"/>
            <a:ext cx="2686049" cy="268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F82D53E-ABA8-4CCC-8E70-BE68BB75EE6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8067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28067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6900" y="3256865"/>
            <a:ext cx="123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40%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2700" y="3251200"/>
            <a:ext cx="123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16%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30500" y="4114800"/>
            <a:ext cx="168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57.6°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98490" y="6173569"/>
            <a:ext cx="7517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500×</a:t>
            </a:r>
            <a:r>
              <a:rPr lang="zh-CN" altLang="en-US" sz="3600" b="1">
                <a:solidFill>
                  <a:srgbClr val="FF0000"/>
                </a:solidFill>
              </a:rPr>
              <a:t>（</a:t>
            </a:r>
            <a:r>
              <a:rPr lang="en-US" altLang="zh-CN" sz="3600" b="1">
                <a:solidFill>
                  <a:srgbClr val="FF0000"/>
                </a:solidFill>
              </a:rPr>
              <a:t>38%+40%</a:t>
            </a:r>
            <a:r>
              <a:rPr lang="zh-CN" altLang="en-US" sz="3600" b="1">
                <a:solidFill>
                  <a:srgbClr val="FF0000"/>
                </a:solidFill>
              </a:rPr>
              <a:t>）</a:t>
            </a:r>
            <a:r>
              <a:rPr lang="en-US" altLang="zh-CN" sz="3600" b="1">
                <a:solidFill>
                  <a:srgbClr val="FF0000"/>
                </a:solidFill>
              </a:rPr>
              <a:t>=390</a:t>
            </a:r>
            <a:r>
              <a:rPr lang="zh-CN" altLang="en-US" sz="3600" b="1">
                <a:solidFill>
                  <a:srgbClr val="FF0000"/>
                </a:solidFill>
              </a:rPr>
              <a:t>（人）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3" name="Rectangle 3">
            <a:extLst>
              <a:ext uri="{FF2B5EF4-FFF2-40B4-BE49-F238E27FC236}">
                <a16:creationId xmlns:a16="http://schemas.microsoft.com/office/drawing/2014/main" xmlns="" id="{C1D416BC-FD1C-404C-822D-E06D302BD214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228600" y="-76200"/>
            <a:ext cx="8672514" cy="59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b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概念：组距、组数、频数，频率；</a:t>
            </a:r>
            <a:b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列频数分布表的步骤：</a:t>
            </a:r>
            <a:b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）计算最大值与最小值的差；</a:t>
            </a:r>
            <a:b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）决定组距、组数，确定分点；</a:t>
            </a:r>
            <a:b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）划记、列出频数分布表。</a:t>
            </a:r>
            <a:endParaRPr lang="en-US" altLang="zh-CN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F0F952A-B44F-4ADF-8CA5-946E18807168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5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A3699B9-CE3F-4877-958B-534FC65BDAE1}"/>
              </a:ext>
            </a:extLst>
          </p:cNvPr>
          <p:cNvSpPr txBox="1"/>
          <p:nvPr/>
        </p:nvSpPr>
        <p:spPr>
          <a:xfrm>
            <a:off x="1284224" y="1563638"/>
            <a:ext cx="9885482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理解组距、组数、频数，频率的概念和求法？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Arial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82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948280AB-02FC-4C5F-8851-B2A6D3F0A0E0}"/>
              </a:ext>
            </a:extLst>
          </p:cNvPr>
          <p:cNvSpPr txBox="1"/>
          <p:nvPr/>
        </p:nvSpPr>
        <p:spPr>
          <a:xfrm>
            <a:off x="1290544" y="2715823"/>
            <a:ext cx="11196266" cy="741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理解并掌握列频数分布表的步骤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2">
            <a:off x="2790009" y="2054279"/>
            <a:ext cx="402771" cy="674914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2">
            <a:off x="8686693" y="1843429"/>
            <a:ext cx="397911" cy="428326"/>
          </a:xfrm>
          <a:custGeom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>
            <a:extLst>
              <a:ext uri="{FF2B5EF4-FFF2-40B4-BE49-F238E27FC236}">
                <a16:creationId xmlns:a16="http://schemas.microsoft.com/office/drawing/2014/main" xmlns="" id="{518A522F-0DD7-4931-B532-552E83E22995}"/>
              </a:ext>
            </a:extLst>
          </p:cNvPr>
          <p:cNvSpPr/>
          <p:nvPr/>
        </p:nvSpPr>
        <p:spPr>
          <a:xfrm rot="20111512">
            <a:off x="9009372" y="3497680"/>
            <a:ext cx="416758" cy="406389"/>
          </a:xfrm>
          <a:custGeom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6200" y="10668000"/>
            <a:ext cx="419100" cy="381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06 -3.33333E-06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06 -4.44444E-06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Text Box 2">
            <a:extLst>
              <a:ext uri="{FF2B5EF4-FFF2-40B4-BE49-F238E27FC236}">
                <a16:creationId xmlns:a16="http://schemas.microsoft.com/office/drawing/2014/main" xmlns="" id="{8E2F1651-FE47-4143-9A9D-CCCB9B830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0"/>
            <a:ext cx="12344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问题思考：</a:t>
            </a:r>
          </a:p>
          <a:p>
            <a:pPr eaLnBrk="1" hangingPunct="1"/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我们已经学习了用哪些方法来描述数据？各方法有什么特点？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415E1E2-80A9-451A-A4BA-04ABFA73DBD5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复习回顾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xmlns="" id="{983070A9-F6F3-4713-92BF-01016D8528FE}"/>
              </a:ext>
            </a:extLst>
          </p:cNvPr>
          <p:cNvGrpSpPr/>
          <p:nvPr/>
        </p:nvGrpSpPr>
        <p:grpSpPr>
          <a:xfrm>
            <a:off x="914400" y="2133713"/>
            <a:ext cx="10668000" cy="4495687"/>
            <a:chOff x="295" y="722"/>
            <a:chExt cx="5465" cy="3124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xmlns="" id="{0AFD442D-0E9C-4439-8807-3BA18658BF19}"/>
                </a:ext>
              </a:extLst>
            </p:cNvPr>
            <p:cNvGrpSpPr/>
            <p:nvPr/>
          </p:nvGrpSpPr>
          <p:grpSpPr>
            <a:xfrm>
              <a:off x="336" y="722"/>
              <a:ext cx="5424" cy="2131"/>
              <a:chOff x="192" y="509"/>
              <a:chExt cx="5424" cy="2131"/>
            </a:xfrm>
          </p:grpSpPr>
          <p:sp>
            <p:nvSpPr>
              <p:cNvPr id="14" name="Text Box 5">
                <a:extLst>
                  <a:ext uri="{FF2B5EF4-FFF2-40B4-BE49-F238E27FC236}">
                    <a16:creationId xmlns:a16="http://schemas.microsoft.com/office/drawing/2014/main" xmlns="" id="{B0E44A8D-9980-4588-A67E-9021A12C6B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" y="2352"/>
                <a:ext cx="115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zh-CN" altLang="en-US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楷体_GB2312" pitchFamily="49" charset="-122"/>
                  </a:rPr>
                  <a:t>扇形统计图</a:t>
                </a:r>
              </a:p>
            </p:txBody>
          </p:sp>
          <p:graphicFrame>
            <p:nvGraphicFramePr>
              <p:cNvPr id="15" name="Object 6">
                <a:extLst>
                  <a:ext uri="{FF2B5EF4-FFF2-40B4-BE49-F238E27FC236}">
                    <a16:creationId xmlns:a16="http://schemas.microsoft.com/office/drawing/2014/main" xmlns="" id="{5DC72174-F403-4E3E-92AC-7698C2F481E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25376928"/>
                  </p:ext>
                </p:extLst>
              </p:nvPr>
            </p:nvGraphicFramePr>
            <p:xfrm>
              <a:off x="192" y="864"/>
              <a:ext cx="1685" cy="1489"/>
            </p:xfrm>
            <a:graphic>
              <a:graphicData uri="http://schemas.openxmlformats.org/presentationml/2006/ole">
                <mc:AlternateContent>
                  <mc:Choice xmlns:v="urn:schemas-microsoft-com:vml" Requires="v">
                    <p:oleObj spid="_x0000_s1038" name="Chart" r:id="rId3" imgW="6095871" imgH="4067336" progId="MSGraph.Chart.8">
                      <p:embed/>
                    </p:oleObj>
                  </mc:Choice>
                  <mc:Fallback>
                    <p:oleObj name="Chart" r:id="rId3" imgW="6095871" imgH="4067336" progId="MSGraph.Chart.8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92" y="864"/>
                            <a:ext cx="1685" cy="148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7">
                <a:extLst>
                  <a:ext uri="{FF2B5EF4-FFF2-40B4-BE49-F238E27FC236}">
                    <a16:creationId xmlns:a16="http://schemas.microsoft.com/office/drawing/2014/main" xmlns="" id="{96BA52FA-1153-4775-8F80-B06895CD1FD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40569123"/>
                  </p:ext>
                </p:extLst>
              </p:nvPr>
            </p:nvGraphicFramePr>
            <p:xfrm>
              <a:off x="1680" y="509"/>
              <a:ext cx="2400" cy="2052"/>
            </p:xfrm>
            <a:graphic>
              <a:graphicData uri="http://schemas.openxmlformats.org/presentationml/2006/ole">
                <mc:AlternateContent>
                  <mc:Choice xmlns:v="urn:schemas-microsoft-com:vml" Requires="v">
                    <p:oleObj spid="_x0000_s1039" name="Chart" r:id="rId5" imgW="6095871" imgH="4067336" progId="MSGraph.Chart.8">
                      <p:embed/>
                    </p:oleObj>
                  </mc:Choice>
                  <mc:Fallback>
                    <p:oleObj name="Chart" r:id="rId5" imgW="6095871" imgH="4067336" progId="MSGraph.Chart.8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680" y="509"/>
                            <a:ext cx="2400" cy="20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8">
                <a:extLst>
                  <a:ext uri="{FF2B5EF4-FFF2-40B4-BE49-F238E27FC236}">
                    <a16:creationId xmlns:a16="http://schemas.microsoft.com/office/drawing/2014/main" xmlns="" id="{8E4588F0-6104-46B6-B5FB-2843447AC29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40" y="816"/>
              <a:ext cx="1685" cy="1488"/>
            </p:xfrm>
            <a:graphic>
              <a:graphicData uri="http://schemas.openxmlformats.org/presentationml/2006/ole">
                <mc:AlternateContent>
                  <mc:Choice xmlns:v="urn:schemas-microsoft-com:vml" Requires="v">
                    <p:oleObj spid="_x0000_s1040" name="Chart" r:id="rId7" imgW="6095871" imgH="4067336" progId="MSGraph.Chart.8">
                      <p:embed/>
                    </p:oleObj>
                  </mc:Choice>
                  <mc:Fallback>
                    <p:oleObj name="Chart" r:id="rId7" imgW="6095871" imgH="4067336" progId="MSGraph.Chart.8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840" y="816"/>
                            <a:ext cx="1685" cy="14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" name="Line 9">
                <a:extLst>
                  <a:ext uri="{FF2B5EF4-FFF2-40B4-BE49-F238E27FC236}">
                    <a16:creationId xmlns:a16="http://schemas.microsoft.com/office/drawing/2014/main" xmlns="" id="{62A49B54-257D-407C-BA8C-139DE1D9F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0" y="816"/>
                <a:ext cx="0" cy="14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Line 10">
                <a:extLst>
                  <a:ext uri="{FF2B5EF4-FFF2-40B4-BE49-F238E27FC236}">
                    <a16:creationId xmlns:a16="http://schemas.microsoft.com/office/drawing/2014/main" xmlns="" id="{B859D137-549E-47D1-965D-58C38E6FD3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" y="2304"/>
                <a:ext cx="17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Line 11">
                <a:extLst>
                  <a:ext uri="{FF2B5EF4-FFF2-40B4-BE49-F238E27FC236}">
                    <a16:creationId xmlns:a16="http://schemas.microsoft.com/office/drawing/2014/main" xmlns="" id="{50A95422-E96C-4A4B-BE79-16538BB93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88" y="768"/>
                <a:ext cx="0" cy="14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Line 12">
                <a:extLst>
                  <a:ext uri="{FF2B5EF4-FFF2-40B4-BE49-F238E27FC236}">
                    <a16:creationId xmlns:a16="http://schemas.microsoft.com/office/drawing/2014/main" xmlns="" id="{7FD22C79-1BFA-4616-9B6D-93D7E5F00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2256"/>
                <a:ext cx="17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Text Box 13">
                <a:extLst>
                  <a:ext uri="{FF2B5EF4-FFF2-40B4-BE49-F238E27FC236}">
                    <a16:creationId xmlns:a16="http://schemas.microsoft.com/office/drawing/2014/main" xmlns="" id="{DE2D03BC-845E-4078-A3A8-02CDBD77C9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" y="2304"/>
                <a:ext cx="115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zh-CN" altLang="en-US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楷体_GB2312" pitchFamily="49" charset="-122"/>
                  </a:rPr>
                  <a:t>条形统计图</a:t>
                </a:r>
              </a:p>
            </p:txBody>
          </p:sp>
          <p:sp>
            <p:nvSpPr>
              <p:cNvPr id="23" name="Text Box 14">
                <a:extLst>
                  <a:ext uri="{FF2B5EF4-FFF2-40B4-BE49-F238E27FC236}">
                    <a16:creationId xmlns:a16="http://schemas.microsoft.com/office/drawing/2014/main" xmlns="" id="{495211D7-4A96-4ED7-9F90-8C42F5BDA2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76" y="2304"/>
                <a:ext cx="115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zh-CN" altLang="en-US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楷体_GB2312" pitchFamily="49" charset="-122"/>
                  </a:rPr>
                  <a:t>折线统计图</a:t>
                </a:r>
              </a:p>
            </p:txBody>
          </p:sp>
        </p:grpSp>
        <p:grpSp>
          <p:nvGrpSpPr>
            <p:cNvPr id="7" name="Group 15">
              <a:extLst>
                <a:ext uri="{FF2B5EF4-FFF2-40B4-BE49-F238E27FC236}">
                  <a16:creationId xmlns:a16="http://schemas.microsoft.com/office/drawing/2014/main" xmlns="" id="{627BD396-1A32-451D-B446-A34FE106187E}"/>
                </a:ext>
              </a:extLst>
            </p:cNvPr>
            <p:cNvGrpSpPr/>
            <p:nvPr/>
          </p:nvGrpSpPr>
          <p:grpSpPr>
            <a:xfrm>
              <a:off x="295" y="2882"/>
              <a:ext cx="5429" cy="964"/>
              <a:chOff x="295" y="2882"/>
              <a:chExt cx="5429" cy="964"/>
            </a:xfrm>
          </p:grpSpPr>
          <p:sp>
            <p:nvSpPr>
              <p:cNvPr id="8" name="AutoShape 16">
                <a:extLst>
                  <a:ext uri="{FF2B5EF4-FFF2-40B4-BE49-F238E27FC236}">
                    <a16:creationId xmlns:a16="http://schemas.microsoft.com/office/drawing/2014/main" xmlns="" id="{3FEDB026-5DD6-47AC-A426-6E6857DBB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6" y="2882"/>
                <a:ext cx="1968" cy="96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9" name="Text Box 17">
                <a:extLst>
                  <a:ext uri="{FF2B5EF4-FFF2-40B4-BE49-F238E27FC236}">
                    <a16:creationId xmlns:a16="http://schemas.microsoft.com/office/drawing/2014/main" xmlns="" id="{473C64BD-6D81-4251-B249-B6B6678A19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35" y="2945"/>
                <a:ext cx="1920" cy="8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kumimoji="1" lang="zh-CN" altLang="en-US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扇形统计图能清楚地表示出各部分在总体中所占的百分比。</a:t>
                </a:r>
                <a:endParaRPr kumimoji="1"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AutoShape 18">
                <a:extLst>
                  <a:ext uri="{FF2B5EF4-FFF2-40B4-BE49-F238E27FC236}">
                    <a16:creationId xmlns:a16="http://schemas.microsoft.com/office/drawing/2014/main" xmlns="" id="{A044CEFA-3175-4E36-9F42-91971A65C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1" y="2886"/>
                <a:ext cx="1536" cy="96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" name="Text Box 19">
                <a:extLst>
                  <a:ext uri="{FF2B5EF4-FFF2-40B4-BE49-F238E27FC236}">
                    <a16:creationId xmlns:a16="http://schemas.microsoft.com/office/drawing/2014/main" xmlns="" id="{F926C10F-D584-496D-864B-EB259D7CF1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6" y="2945"/>
                <a:ext cx="1488" cy="8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kumimoji="1" lang="zh-CN" altLang="en-US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折线统计图能清楚地反映事物的变化情况。</a:t>
                </a:r>
                <a:endParaRPr kumimoji="1"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AutoShape 20">
                <a:extLst>
                  <a:ext uri="{FF2B5EF4-FFF2-40B4-BE49-F238E27FC236}">
                    <a16:creationId xmlns:a16="http://schemas.microsoft.com/office/drawing/2014/main" xmlns="" id="{F5EDBFBD-B1ED-4EB1-A61E-97060DA77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" y="2886"/>
                <a:ext cx="1680" cy="960"/>
              </a:xfrm>
              <a:prstGeom prst="flowChartAlternateProcess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" name="Text Box 21">
                <a:extLst>
                  <a:ext uri="{FF2B5EF4-FFF2-40B4-BE49-F238E27FC236}">
                    <a16:creationId xmlns:a16="http://schemas.microsoft.com/office/drawing/2014/main" xmlns="" id="{9E9F6A70-EA5D-4F9B-8BB7-679D998CDC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5" y="2937"/>
                <a:ext cx="1728" cy="8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kumimoji="1" lang="zh-CN" altLang="en-US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条形统计图能清楚地表示出每个项目的具体数目。</a:t>
                </a:r>
                <a:endParaRPr kumimoji="1" lang="en-US" altLang="zh-CN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6056789-1CDC-4279-B0B7-C72D6C3B4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25" y="819660"/>
            <a:ext cx="121802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下面是小宝调查的七（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）班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位同学喜欢的篮球明星，结果如下：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2FD7D09-D2C9-4E70-AD45-9A8951826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72" y="5432241"/>
            <a:ext cx="1218027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</a:rPr>
              <a:t>A A B C D A B A A C B A B C A A A B A B C A C A D A B C A C B D A C A B A D A A C D B C D A C A  C A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5C1FE5BE-2432-480C-BE9E-A542DACD298F}"/>
              </a:ext>
            </a:extLst>
          </p:cNvPr>
          <p:cNvGrpSpPr/>
          <p:nvPr/>
        </p:nvGrpSpPr>
        <p:grpSpPr>
          <a:xfrm>
            <a:off x="92910" y="1509932"/>
            <a:ext cx="12022890" cy="4379509"/>
            <a:chOff x="92910" y="1564091"/>
            <a:chExt cx="12022890" cy="4379509"/>
          </a:xfrm>
        </p:grpSpPr>
        <p:sp>
          <p:nvSpPr>
            <p:cNvPr id="6" name="文本框 222214">
              <a:extLst>
                <a:ext uri="{FF2B5EF4-FFF2-40B4-BE49-F238E27FC236}">
                  <a16:creationId xmlns:a16="http://schemas.microsoft.com/office/drawing/2014/main" xmlns="" id="{63782E06-5AAB-476A-8295-DD9B3ADAD5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6547" y="5053056"/>
              <a:ext cx="2259617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Times New Roman" panose="02020603050405020304" pitchFamily="18" charset="0"/>
                </a:rPr>
                <a:t>A </a:t>
              </a:r>
              <a:r>
                <a:rPr lang="zh-CN" altLang="en-US" sz="3200" b="1">
                  <a:latin typeface="Times New Roman" panose="02020603050405020304" pitchFamily="18" charset="0"/>
                </a:rPr>
                <a:t>詹姆斯</a:t>
              </a:r>
            </a:p>
          </p:txBody>
        </p:sp>
        <p:sp>
          <p:nvSpPr>
            <p:cNvPr id="7" name="文本框 222215">
              <a:extLst>
                <a:ext uri="{FF2B5EF4-FFF2-40B4-BE49-F238E27FC236}">
                  <a16:creationId xmlns:a16="http://schemas.microsoft.com/office/drawing/2014/main" xmlns="" id="{B07D2B8C-4519-4206-9772-FACAFAA0D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2618" y="5486400"/>
              <a:ext cx="184877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>
                  <a:latin typeface="Times New Roman" panose="02020603050405020304" pitchFamily="18" charset="0"/>
                  <a:hlinkClick r:id="rId2"/>
                </a:rPr>
                <a:t> </a:t>
              </a:r>
              <a:endParaRPr lang="zh-CN" altLang="en-US" sz="2400">
                <a:latin typeface="Times New Roman" pitchFamily="18" charset="0"/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B2EB8958-07B0-44BF-A9F7-CA376464E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10" y="1572473"/>
              <a:ext cx="2880000" cy="3597333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CE843BEE-B033-4673-8145-3D4D37A50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18" r="27445"/>
            <a:stretch>
              <a:fillRect/>
            </a:stretch>
          </p:blipFill>
          <p:spPr>
            <a:xfrm>
              <a:off x="6208124" y="1572473"/>
              <a:ext cx="2880000" cy="3577666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78C6C3F3-F217-430C-901F-05E6D5BA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51" r="11241"/>
            <a:stretch>
              <a:fillRect/>
            </a:stretch>
          </p:blipFill>
          <p:spPr>
            <a:xfrm>
              <a:off x="3142144" y="1575190"/>
              <a:ext cx="2880000" cy="3591898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01E164A9-9A5C-40D2-AB0C-B8E70B258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71" r="7500"/>
            <a:stretch>
              <a:fillRect/>
            </a:stretch>
          </p:blipFill>
          <p:spPr>
            <a:xfrm>
              <a:off x="9235800" y="1564091"/>
              <a:ext cx="2880000" cy="3597332"/>
            </a:xfrm>
            <a:prstGeom prst="rect">
              <a:avLst/>
            </a:prstGeom>
          </p:spPr>
        </p:pic>
        <p:sp>
          <p:nvSpPr>
            <p:cNvPr id="25" name="文本框 222214">
              <a:extLst>
                <a:ext uri="{FF2B5EF4-FFF2-40B4-BE49-F238E27FC236}">
                  <a16:creationId xmlns:a16="http://schemas.microsoft.com/office/drawing/2014/main" xmlns="" id="{84E9C853-988C-4D82-A8A8-868BA3599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9183" y="5037086"/>
              <a:ext cx="2259617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200" b="1">
                  <a:latin typeface="Times New Roman" panose="02020603050405020304" pitchFamily="18" charset="0"/>
                </a:rPr>
                <a:t>B</a:t>
              </a:r>
              <a:r>
                <a:rPr lang="zh-CN" altLang="en-US" sz="3200" b="1">
                  <a:latin typeface="Times New Roman" panose="02020603050405020304" pitchFamily="18" charset="0"/>
                </a:rPr>
                <a:t>库里</a:t>
              </a:r>
            </a:p>
          </p:txBody>
        </p:sp>
        <p:sp>
          <p:nvSpPr>
            <p:cNvPr id="26" name="文本框 222214">
              <a:extLst>
                <a:ext uri="{FF2B5EF4-FFF2-40B4-BE49-F238E27FC236}">
                  <a16:creationId xmlns:a16="http://schemas.microsoft.com/office/drawing/2014/main" xmlns="" id="{DE100405-F4A2-426E-9C1C-299F7C5D1C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8970" y="5037086"/>
              <a:ext cx="2259617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200" b="1">
                  <a:latin typeface="Times New Roman" panose="02020603050405020304" pitchFamily="18" charset="0"/>
                </a:rPr>
                <a:t>C</a:t>
              </a:r>
              <a:r>
                <a:rPr lang="zh-CN" altLang="en-US" sz="3200" b="1">
                  <a:latin typeface="Times New Roman" panose="02020603050405020304" pitchFamily="18" charset="0"/>
                </a:rPr>
                <a:t>字母哥</a:t>
              </a:r>
            </a:p>
          </p:txBody>
        </p:sp>
        <p:sp>
          <p:nvSpPr>
            <p:cNvPr id="27" name="文本框 222214">
              <a:extLst>
                <a:ext uri="{FF2B5EF4-FFF2-40B4-BE49-F238E27FC236}">
                  <a16:creationId xmlns:a16="http://schemas.microsoft.com/office/drawing/2014/main" xmlns="" id="{75734567-A798-4C81-ACE7-DDB149FEE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92626" y="5050321"/>
              <a:ext cx="225961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3200" b="1">
                  <a:latin typeface="Times New Roman" panose="02020603050405020304" pitchFamily="18" charset="0"/>
                </a:rPr>
                <a:t>D</a:t>
              </a:r>
              <a:r>
                <a:rPr lang="zh-CN" altLang="en-US" sz="3200" b="1">
                  <a:latin typeface="Times New Roman" panose="02020603050405020304" pitchFamily="18" charset="0"/>
                </a:rPr>
                <a:t>伦纳德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2F54181B-794C-4094-98A1-5E9BA27D052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</p:spTree>
    <p:extLst>
      <p:ext uri="{BB962C8B-B14F-4D97-AF65-F5344CB8AC3E}">
        <p14:creationId xmlns:p14="http://schemas.microsoft.com/office/powerpoint/2010/main" val="3759671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568832A-9E23-490D-90C2-2A70AE971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774462"/>
            <a:ext cx="12221269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根据上面结果，你能很快说出最喜欢的篮球明星吗？他的数据表示方式是什么？</a:t>
            </a:r>
          </a:p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</a:p>
        </p:txBody>
      </p:sp>
      <p:sp>
        <p:nvSpPr>
          <p:cNvPr id="3" name="文本框 223234">
            <a:extLst>
              <a:ext uri="{FF2B5EF4-FFF2-40B4-BE49-F238E27FC236}">
                <a16:creationId xmlns:a16="http://schemas.microsoft.com/office/drawing/2014/main" xmlns="" id="{A764DD05-7414-47D1-AF56-41BA7519B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202" y="838200"/>
            <a:ext cx="1155079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</a:rPr>
              <a:t>A A B C D A B A A C B A B C A A A B A B C A C A D A B C A C B D A C A A B A D A A C D B C D A C A C A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F58BD1D-300E-4ED0-892E-C883E4156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895" y="4000133"/>
            <a:ext cx="1223416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你能设计出一个比较好的表示方式吗？</a:t>
            </a:r>
          </a:p>
          <a:p>
            <a:pPr>
              <a:spcBef>
                <a:spcPct val="50000"/>
              </a:spcBef>
            </a:pP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A3D3A6C-DEB6-4EEF-BDB1-30E5C53ED6E9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</p:spTree>
    <p:extLst>
      <p:ext uri="{BB962C8B-B14F-4D97-AF65-F5344CB8AC3E}">
        <p14:creationId xmlns:p14="http://schemas.microsoft.com/office/powerpoint/2010/main" val="2615305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7B4672F-758F-499B-A505-9D63420AA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44" y="2341126"/>
            <a:ext cx="1202848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从上面数据可以看出，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出现的次数有的多，有的少，也就是说它们出现的频繁程度不同。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所以我们称</a:t>
            </a:r>
            <a:r>
              <a:rPr lang="zh-CN" altLang="en-US" sz="4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某一个对象出现的次数叫频数。</a:t>
            </a:r>
            <a:endParaRPr lang="en-US" altLang="zh-CN" sz="4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000" b="1">
                <a:ea typeface="黑体" panose="02010609060101010101" pitchFamily="49" charset="-122"/>
              </a:rPr>
              <a:t>分布在</a:t>
            </a:r>
            <a:r>
              <a:rPr lang="zh-CN" altLang="en-US" sz="4000" b="1">
                <a:solidFill>
                  <a:srgbClr val="000099"/>
                </a:solidFill>
                <a:ea typeface="黑体" panose="02010609060101010101" pitchFamily="49" charset="-122"/>
              </a:rPr>
              <a:t>各个小组</a:t>
            </a:r>
            <a:r>
              <a:rPr lang="zh-CN" altLang="en-US" sz="4000" b="1">
                <a:ea typeface="黑体" panose="02010609060101010101" pitchFamily="49" charset="-122"/>
              </a:rPr>
              <a:t>内的数据的个数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把</a:t>
            </a:r>
            <a:r>
              <a:rPr lang="zh-CN" altLang="en-US" sz="4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频数与总次数的比值叫频率。</a:t>
            </a:r>
            <a:endParaRPr lang="en-US" altLang="zh-CN" sz="4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E358550-CE55-4CD0-8C53-E80F3326A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34" y="990600"/>
            <a:ext cx="11796932" cy="106039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D422226-CBF4-4A99-A490-023C2CCBB2DB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8804875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C763EE9-42A2-408B-8120-CBBC1986F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7" y="2003413"/>
            <a:ext cx="8785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分别计算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的频数与频率。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8D328B8-6D8F-4A07-B58B-129D60D23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882900"/>
            <a:ext cx="9144000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A</a:t>
            </a:r>
            <a:r>
              <a:rPr lang="zh-CN" altLang="en-US" sz="4400" b="1">
                <a:latin typeface="Times New Roman" panose="02020603050405020304" pitchFamily="18" charset="0"/>
              </a:rPr>
              <a:t>的频数为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</a:t>
            </a:r>
            <a:r>
              <a:rPr lang="zh-CN" altLang="en-US" sz="4400" b="1">
                <a:latin typeface="Times New Roman" panose="02020603050405020304" pitchFamily="18" charset="0"/>
              </a:rPr>
              <a:t>，</a:t>
            </a:r>
            <a:r>
              <a:rPr lang="en-US" altLang="zh-CN" sz="4400" b="1">
                <a:latin typeface="Times New Roman" panose="02020603050405020304" pitchFamily="18" charset="0"/>
              </a:rPr>
              <a:t>A</a:t>
            </a:r>
            <a:r>
              <a:rPr lang="zh-CN" altLang="en-US" sz="4400" b="1">
                <a:latin typeface="Times New Roman" panose="02020603050405020304" pitchFamily="18" charset="0"/>
              </a:rPr>
              <a:t>的频率为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     </a:t>
            </a:r>
            <a:r>
              <a:rPr lang="zh-CN" altLang="en-US" sz="4400" b="1">
                <a:latin typeface="Times New Roman" panose="02020603050405020304" pitchFamily="18" charset="0"/>
              </a:rPr>
              <a:t>。</a:t>
            </a:r>
            <a:endParaRPr lang="en-US" altLang="zh-CN" sz="4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B</a:t>
            </a:r>
            <a:r>
              <a:rPr lang="zh-CN" altLang="en-US" sz="4400" b="1">
                <a:latin typeface="Times New Roman" panose="02020603050405020304" pitchFamily="18" charset="0"/>
              </a:rPr>
              <a:t>的频数为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</a:t>
            </a:r>
            <a:r>
              <a:rPr lang="zh-CN" altLang="en-US" sz="4400" b="1">
                <a:latin typeface="Times New Roman" panose="02020603050405020304" pitchFamily="18" charset="0"/>
              </a:rPr>
              <a:t>，</a:t>
            </a:r>
            <a:r>
              <a:rPr lang="en-US" altLang="zh-CN" sz="4400" b="1">
                <a:latin typeface="Times New Roman" panose="02020603050405020304" pitchFamily="18" charset="0"/>
              </a:rPr>
              <a:t>B</a:t>
            </a:r>
            <a:r>
              <a:rPr lang="zh-CN" altLang="en-US" sz="4400" b="1">
                <a:latin typeface="Times New Roman" panose="02020603050405020304" pitchFamily="18" charset="0"/>
              </a:rPr>
              <a:t>的频率为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    </a:t>
            </a:r>
            <a:r>
              <a:rPr lang="zh-CN" altLang="en-US" sz="4400" b="1">
                <a:latin typeface="Times New Roman" panose="02020603050405020304" pitchFamily="18" charset="0"/>
              </a:rPr>
              <a:t>。</a:t>
            </a:r>
            <a:endParaRPr lang="en-US" altLang="zh-CN" sz="4400" b="1">
              <a:latin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C</a:t>
            </a:r>
            <a:r>
              <a:rPr lang="zh-CN" altLang="en-US" sz="4400" b="1">
                <a:latin typeface="Times New Roman" panose="02020603050405020304" pitchFamily="18" charset="0"/>
              </a:rPr>
              <a:t>的频数为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</a:t>
            </a:r>
            <a:r>
              <a:rPr lang="zh-CN" altLang="en-US" sz="4400" b="1">
                <a:latin typeface="Times New Roman" panose="02020603050405020304" pitchFamily="18" charset="0"/>
              </a:rPr>
              <a:t>，</a:t>
            </a:r>
            <a:r>
              <a:rPr lang="en-US" altLang="zh-CN" sz="4400" b="1">
                <a:latin typeface="Times New Roman" panose="02020603050405020304" pitchFamily="18" charset="0"/>
              </a:rPr>
              <a:t>C</a:t>
            </a:r>
            <a:r>
              <a:rPr lang="zh-CN" altLang="en-US" sz="4400" b="1">
                <a:latin typeface="Times New Roman" panose="02020603050405020304" pitchFamily="18" charset="0"/>
              </a:rPr>
              <a:t>的频率为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    </a:t>
            </a:r>
            <a:r>
              <a:rPr lang="zh-CN" altLang="en-US" sz="4400" b="1">
                <a:latin typeface="Times New Roman" panose="02020603050405020304" pitchFamily="18" charset="0"/>
              </a:rPr>
              <a:t>。</a:t>
            </a:r>
            <a:endParaRPr lang="en-US" altLang="zh-CN" sz="4400" b="1">
              <a:latin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D</a:t>
            </a:r>
            <a:r>
              <a:rPr lang="zh-CN" altLang="en-US" sz="4400" b="1">
                <a:latin typeface="Times New Roman" panose="02020603050405020304" pitchFamily="18" charset="0"/>
              </a:rPr>
              <a:t>的频数为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</a:t>
            </a:r>
            <a:r>
              <a:rPr lang="zh-CN" altLang="en-US" sz="4400" b="1">
                <a:latin typeface="Times New Roman" panose="02020603050405020304" pitchFamily="18" charset="0"/>
              </a:rPr>
              <a:t>，</a:t>
            </a:r>
            <a:r>
              <a:rPr lang="en-US" altLang="zh-CN" sz="4400" b="1">
                <a:latin typeface="Times New Roman" panose="02020603050405020304" pitchFamily="18" charset="0"/>
              </a:rPr>
              <a:t>D</a:t>
            </a:r>
            <a:r>
              <a:rPr lang="zh-CN" altLang="en-US" sz="4400" b="1">
                <a:latin typeface="Times New Roman" panose="02020603050405020304" pitchFamily="18" charset="0"/>
              </a:rPr>
              <a:t>的频率为</a:t>
            </a:r>
            <a:r>
              <a:rPr lang="zh-CN" altLang="en-US" sz="4400" b="1" u="sng">
                <a:latin typeface="Times New Roman" panose="02020603050405020304" pitchFamily="18" charset="0"/>
              </a:rPr>
              <a:t>           </a:t>
            </a:r>
            <a:r>
              <a:rPr lang="zh-CN" altLang="en-US" sz="4400" b="1">
                <a:latin typeface="Times New Roman" panose="02020603050405020304" pitchFamily="18" charset="0"/>
              </a:rPr>
              <a:t>。</a:t>
            </a:r>
            <a:endParaRPr lang="en-US" altLang="zh-CN" sz="3200" b="1" u="sng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3200" b="1" u="sng">
              <a:latin typeface="Times New Roman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2A2E519-5F9F-4F23-8C6A-0CB24DE96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5550" y="2873375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0.44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AC68CCF-540A-4F73-9EDA-3A647E571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2946400"/>
            <a:ext cx="91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22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0C93D0D-1AC6-4B4C-A206-810E2303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0275" y="4818063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2F5DF5D-52CB-4EA0-9CBB-40BDB8AF7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8425" y="48895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0.24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0D97FE5-62B8-43EB-A930-69CAC16C8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0275" y="3881438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46FFA65-7A1A-401E-9ADB-DED973B37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1450" y="3881438"/>
            <a:ext cx="990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0.2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5DA749B-B5BD-4E01-ACDE-2C84669D6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5826125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2ABE305-7160-4DD6-8864-E61AAF4A7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8425" y="5897563"/>
            <a:ext cx="106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latin typeface="Times New Roman" panose="02020603050405020304" pitchFamily="18" charset="0"/>
              </a:rPr>
              <a:t>0.12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130FADA-8F33-4975-AD73-EAB62E847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34" y="990600"/>
            <a:ext cx="11796932" cy="106039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8ACB0D4-3D1E-4DF1-ABC0-A05B40C7D713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023068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581A7A2-4407-4F25-8D5B-4CE67C6C3BDA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228600" y="620712"/>
            <a:ext cx="1442109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DEDB7326-E728-4470-9462-2334D8735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484312"/>
            <a:ext cx="1196340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为了参加全校各个年级之间的广播操比赛，七年级准备从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名同学中挑出身高相差不多的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40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名同学参加比赛。为此收集到这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63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名同学的身高（单位：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cm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）如下：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xmlns="" id="{C50D7C13-A50C-4A6C-8939-71D7CCD9B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0100" y="3362326"/>
            <a:ext cx="4700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xmlns="" id="{92350144-6F83-494B-8CC9-060676C91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987" y="3147720"/>
            <a:ext cx="725884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158  158  160  168  159  159  151  158  159  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168  158  154  158  154  169  158  158  158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159  167  170  153  160  160  159  159  160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149  163  163  162  172  161  153  156  162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162  163  157  162  162  161  157  157  164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155  156  165  166  156  154  166  164  165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156  157  153  165  159  157  155  164  156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BEE0024-7440-48ED-8BF4-6DF29E3C4B8B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A133C266-B37C-4805-B8A5-EC8B93F3ED1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228600" y="2922588"/>
            <a:ext cx="2303463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思考问题：</a:t>
            </a:r>
            <a:r>
              <a:rPr lang="zh-CN" altLang="en-US" sz="4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9356FB29-DBAC-4100-BC44-9DFF8E438263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83069" y="3612544"/>
            <a:ext cx="5022331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）问题中对挑出的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名同学有什么要求？ </a:t>
            </a:r>
          </a:p>
          <a:p>
            <a:pPr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）为达要求，需要了解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名学生身高数据的什么情况？ </a:t>
            </a:r>
          </a:p>
          <a:p>
            <a:pPr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名同学的身高在哪个范围内？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xmlns="" id="{1D087F74-4554-49A3-9D40-3B606C5AC208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380999" y="1468437"/>
            <a:ext cx="11107285" cy="247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选择参赛选手的要求是身高比较整齐，为此需要知道：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身高在哪个范围的学生较多？</a:t>
            </a:r>
          </a:p>
          <a:p>
            <a:pPr algn="just"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在哪个范围的学生较少？</a:t>
            </a:r>
          </a:p>
          <a:p>
            <a:pPr algn="just" eaLnBrk="1" hangingPunct="1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怎样做可知道身高数据的分布情况？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A10B0031-D216-47C1-A38B-48C5858C43C6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115350" y="685800"/>
            <a:ext cx="1713449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EE4B472-261A-4EA9-8E96-B3C1DFB0B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220" y="3995172"/>
            <a:ext cx="725884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158  158  160  168  159  159  151  158  159  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168  158  154  158  154  169  158  158  158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159  167  170  153  160  160  159  159  160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149  163  163  162  172  161  153  156  162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162  163  157  162  162  161  157  157  164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155  156  165  166  156  154  166  164  165</a:t>
            </a:r>
          </a:p>
          <a:p>
            <a:pPr algn="ctr" eaLnBrk="1" hangingPunct="1"/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156  157  153  165  159  157  155  164  156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B30C3D8-0D45-4ECF-88E2-9539B1797FCF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TEMPLATE_CATEGORY" val="custom"/>
  <p:tag name="KSO_WM_TEMPLATE_INDEX" val="187"/>
</p:tagLst>
</file>

<file path=ppt/tags/tag2.xml><?xml version="1.0" encoding="utf-8"?>
<p:tagLst xmlns:p="http://schemas.openxmlformats.org/presentationml/2006/main">
  <p:tag name="KSO_WM_TEMPLATE_CATEGORY" val="custom"/>
  <p:tag name="KSO_WM_TEMPLATE_INDEX" val="187"/>
</p:tagLst>
</file>

<file path=ppt/tags/tag3.xml><?xml version="1.0" encoding="utf-8"?>
<p:tagLst xmlns:p="http://schemas.openxmlformats.org/presentationml/2006/main">
  <p:tag name="KSO_WM_TEMPLATE_CATEGORY" val="custom"/>
  <p:tag name="KSO_WM_TEMPLATE_INDEX" val="187"/>
</p:tagLst>
</file>

<file path=ppt/tags/tag4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r="http://schemas.openxmlformats.org/officeDocument/2006/relationships" xmlns:a="http://schemas.openxmlformats.org/drawingml/2006/main" name="模板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xmlns="" name="模板111[兼容模式]" id="{34F24D7E-9287-4275-BD21-0019252FFA67}" vid="{19D19524-5270-4A0E-913B-E557C84C1B08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自定义</PresentationFormat>
  <Paragraphs>163</Paragraphs>
  <Slides>20</Slides>
  <Notes>3</Notes>
  <TotalTime>1331</TotalTime>
  <HiddenSlides>0</HiddenSlides>
  <MMClips>0</MMClips>
  <ScaleCrop>0</ScaleCrop>
  <HeadingPairs>
    <vt:vector baseType="variant" size="6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35">
      <vt:lpstr>Arial</vt:lpstr>
      <vt:lpstr>等线 Light</vt:lpstr>
      <vt:lpstr>等线</vt:lpstr>
      <vt:lpstr>宋体</vt:lpstr>
      <vt:lpstr>Calibri</vt:lpstr>
      <vt:lpstr>华文琥珀</vt:lpstr>
      <vt:lpstr>腾祥范笑歌楷书简繁合集</vt:lpstr>
      <vt:lpstr>微软雅黑</vt:lpstr>
      <vt:lpstr>华文行楷</vt:lpstr>
      <vt:lpstr>Times New Roman</vt:lpstr>
      <vt:lpstr>楷体_GB2312</vt:lpstr>
      <vt:lpstr>黑体</vt:lpstr>
      <vt:lpstr>Wingdings</vt:lpstr>
      <vt:lpstr>方正小标宋简体</vt:lpstr>
      <vt:lpstr>模板222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3.2011年5月9日至14日，德州市共有35000余名学生参加中考体育测试，为了了解九年级男生立定跳远的成绩，从某校随机抽取了50名男生的测试成绩，根据测试评分标准，将他们的得分按优秀、良好、及格、不及格（分别用A、B、C、D表示）四个等级进行统计，并绘制成下面的扇形图和统计表：请你根据以上图表提供的信息，解答下列问题：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20.0500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Administrator</dc:creator>
  <cp:lastModifiedBy>ckb</cp:lastModifiedBy>
  <cp:revision>37</cp:revision>
  <cp:lastPrinted>1601-01-01T00:00:00.000</cp:lastPrinted>
  <dcterms:created xsi:type="dcterms:W3CDTF">1601-01-01T00:00:00Z</dcterms:created>
  <dcterms:modified xsi:type="dcterms:W3CDTF">2021-04-15T01:12:17Z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Version">
    <vt:i4>1</vt:i4>
  </property>
</Properties>
</file>